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6" r:id="rId2"/>
    <p:sldId id="257" r:id="rId3"/>
    <p:sldId id="266" r:id="rId4"/>
    <p:sldId id="261" r:id="rId5"/>
    <p:sldId id="292" r:id="rId6"/>
    <p:sldId id="260" r:id="rId7"/>
    <p:sldId id="265" r:id="rId8"/>
    <p:sldId id="264" r:id="rId9"/>
    <p:sldId id="262" r:id="rId10"/>
    <p:sldId id="269" r:id="rId11"/>
    <p:sldId id="268" r:id="rId12"/>
    <p:sldId id="291" r:id="rId13"/>
    <p:sldId id="267" r:id="rId14"/>
    <p:sldId id="271" r:id="rId15"/>
    <p:sldId id="272" r:id="rId16"/>
    <p:sldId id="273" r:id="rId17"/>
    <p:sldId id="275" r:id="rId18"/>
    <p:sldId id="276" r:id="rId19"/>
    <p:sldId id="277" r:id="rId20"/>
    <p:sldId id="274" r:id="rId21"/>
    <p:sldId id="278" r:id="rId22"/>
    <p:sldId id="280" r:id="rId23"/>
    <p:sldId id="283" r:id="rId24"/>
    <p:sldId id="282" r:id="rId25"/>
    <p:sldId id="279" r:id="rId26"/>
    <p:sldId id="285" r:id="rId27"/>
    <p:sldId id="286" r:id="rId28"/>
    <p:sldId id="288" r:id="rId29"/>
    <p:sldId id="287" r:id="rId30"/>
    <p:sldId id="290" r:id="rId31"/>
    <p:sldId id="289" r:id="rId32"/>
    <p:sldId id="263" r:id="rId33"/>
  </p:sldIdLst>
  <p:sldSz cx="9144000" cy="5143500" type="screen16x9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E9EC"/>
    <a:srgbClr val="B0CDEA"/>
    <a:srgbClr val="749BCA"/>
    <a:srgbClr val="009999"/>
    <a:srgbClr val="FFFFCC"/>
    <a:srgbClr val="E1E9F3"/>
    <a:srgbClr val="4A7DBA"/>
    <a:srgbClr val="FEFEF8"/>
    <a:srgbClr val="F9AD6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78" y="52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4" d="100"/>
          <a:sy n="84" d="100"/>
        </p:scale>
        <p:origin x="319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207AC3F-926D-4B64-A868-1174EFF05D12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F53472E2-AA26-4961-B05F-6A6453B6A37A}">
      <dgm:prSet phldrT="[텍스트]" custT="1"/>
      <dgm:spPr/>
      <dgm:t>
        <a:bodyPr/>
        <a:lstStyle/>
        <a:p>
          <a:pPr latinLnBrk="1"/>
          <a:r>
            <a:rPr lang="en-US" altLang="ko-KR" sz="1600" dirty="0">
              <a:latin typeface="휴먼모음T" pitchFamily="18" charset="-127"/>
              <a:ea typeface="휴먼모음T" pitchFamily="18" charset="-127"/>
            </a:rPr>
            <a:t>1</a:t>
          </a:r>
          <a:endParaRPr lang="ko-KR" altLang="en-US" sz="1600" dirty="0">
            <a:latin typeface="휴먼모음T" pitchFamily="18" charset="-127"/>
            <a:ea typeface="휴먼모음T" pitchFamily="18" charset="-127"/>
          </a:endParaRPr>
        </a:p>
      </dgm:t>
    </dgm:pt>
    <dgm:pt modelId="{65AACE1D-F2E9-4F6A-96DB-A357F47F96AE}" type="parTrans" cxnId="{C794DF27-8DA3-4928-A330-A08996EA8D2D}">
      <dgm:prSet/>
      <dgm:spPr/>
      <dgm:t>
        <a:bodyPr/>
        <a:lstStyle/>
        <a:p>
          <a:pPr latinLnBrk="1"/>
          <a:endParaRPr lang="ko-KR" altLang="en-US" sz="1200">
            <a:latin typeface="휴먼모음T" pitchFamily="18" charset="-127"/>
            <a:ea typeface="휴먼모음T" pitchFamily="18" charset="-127"/>
          </a:endParaRPr>
        </a:p>
      </dgm:t>
    </dgm:pt>
    <dgm:pt modelId="{7E57D325-E95D-45C7-8A3A-FE0FC9510367}" type="sibTrans" cxnId="{C794DF27-8DA3-4928-A330-A08996EA8D2D}">
      <dgm:prSet/>
      <dgm:spPr/>
      <dgm:t>
        <a:bodyPr/>
        <a:lstStyle/>
        <a:p>
          <a:pPr latinLnBrk="1"/>
          <a:endParaRPr lang="ko-KR" altLang="en-US" sz="1200">
            <a:latin typeface="휴먼모음T" pitchFamily="18" charset="-127"/>
            <a:ea typeface="휴먼모음T" pitchFamily="18" charset="-127"/>
          </a:endParaRPr>
        </a:p>
      </dgm:t>
    </dgm:pt>
    <dgm:pt modelId="{A6CD71E0-24AE-4CF3-AD0E-105488526423}">
      <dgm:prSet phldrT="[텍스트]" custT="1"/>
      <dgm:spPr/>
      <dgm:t>
        <a:bodyPr/>
        <a:lstStyle/>
        <a:p>
          <a:pPr latinLnBrk="1"/>
          <a:r>
            <a:rPr lang="en-US" altLang="ko-KR" sz="1600" b="1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 </a:t>
          </a:r>
          <a:r>
            <a:rPr lang="ko-KR" altLang="en-US" sz="16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현장 맞춤형 교과운영</a:t>
          </a:r>
          <a:r>
            <a:rPr lang="ko-KR" altLang="en-US" sz="1600" b="1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을 통한</a:t>
          </a:r>
          <a:r>
            <a:rPr lang="ko-KR" altLang="en-US" sz="16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 </a:t>
          </a:r>
          <a:r>
            <a:rPr lang="ko-KR" altLang="en-US" sz="1600" b="1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전공 교육 내실화 실현 </a:t>
          </a:r>
          <a:endParaRPr lang="ko-KR" altLang="en-US" sz="1600" b="1" dirty="0">
            <a:latin typeface="휴먼모음T" pitchFamily="18" charset="-127"/>
            <a:ea typeface="휴먼모음T" pitchFamily="18" charset="-127"/>
          </a:endParaRPr>
        </a:p>
      </dgm:t>
    </dgm:pt>
    <dgm:pt modelId="{945F7591-84D5-4C62-8151-88685D00240D}" type="parTrans" cxnId="{C503EC06-D1AD-4189-A1F4-999EFD8EB45B}">
      <dgm:prSet/>
      <dgm:spPr/>
      <dgm:t>
        <a:bodyPr/>
        <a:lstStyle/>
        <a:p>
          <a:pPr latinLnBrk="1"/>
          <a:endParaRPr lang="ko-KR" altLang="en-US" sz="1200">
            <a:latin typeface="휴먼모음T" pitchFamily="18" charset="-127"/>
            <a:ea typeface="휴먼모음T" pitchFamily="18" charset="-127"/>
          </a:endParaRPr>
        </a:p>
      </dgm:t>
    </dgm:pt>
    <dgm:pt modelId="{7B25F7A7-FD96-4D8F-8496-68A4152BC643}" type="sibTrans" cxnId="{C503EC06-D1AD-4189-A1F4-999EFD8EB45B}">
      <dgm:prSet/>
      <dgm:spPr/>
      <dgm:t>
        <a:bodyPr/>
        <a:lstStyle/>
        <a:p>
          <a:pPr latinLnBrk="1"/>
          <a:endParaRPr lang="ko-KR" altLang="en-US" sz="1200">
            <a:latin typeface="휴먼모음T" pitchFamily="18" charset="-127"/>
            <a:ea typeface="휴먼모음T" pitchFamily="18" charset="-127"/>
          </a:endParaRPr>
        </a:p>
      </dgm:t>
    </dgm:pt>
    <dgm:pt modelId="{380F0750-3E15-4948-BE0C-01480CC9620B}">
      <dgm:prSet phldrT="[텍스트]" custT="1"/>
      <dgm:spPr/>
      <dgm:t>
        <a:bodyPr/>
        <a:lstStyle/>
        <a:p>
          <a:pPr latinLnBrk="1"/>
          <a:r>
            <a:rPr lang="en-US" altLang="ko-KR" sz="1600" dirty="0">
              <a:latin typeface="휴먼모음T" pitchFamily="18" charset="-127"/>
              <a:ea typeface="휴먼모음T" pitchFamily="18" charset="-127"/>
            </a:rPr>
            <a:t>2</a:t>
          </a:r>
          <a:endParaRPr lang="ko-KR" altLang="en-US" sz="1600" dirty="0">
            <a:latin typeface="휴먼모음T" pitchFamily="18" charset="-127"/>
            <a:ea typeface="휴먼모음T" pitchFamily="18" charset="-127"/>
          </a:endParaRPr>
        </a:p>
      </dgm:t>
    </dgm:pt>
    <dgm:pt modelId="{D2139920-E06D-41BF-9C5B-1D6123F80A57}" type="parTrans" cxnId="{F8EE937B-D8C2-4388-9638-D4E57739E600}">
      <dgm:prSet/>
      <dgm:spPr/>
      <dgm:t>
        <a:bodyPr/>
        <a:lstStyle/>
        <a:p>
          <a:pPr latinLnBrk="1"/>
          <a:endParaRPr lang="ko-KR" altLang="en-US" sz="1200">
            <a:latin typeface="휴먼모음T" pitchFamily="18" charset="-127"/>
            <a:ea typeface="휴먼모음T" pitchFamily="18" charset="-127"/>
          </a:endParaRPr>
        </a:p>
      </dgm:t>
    </dgm:pt>
    <dgm:pt modelId="{BD225010-8AA6-43D1-8495-1A6CB098C178}" type="sibTrans" cxnId="{F8EE937B-D8C2-4388-9638-D4E57739E600}">
      <dgm:prSet/>
      <dgm:spPr/>
      <dgm:t>
        <a:bodyPr/>
        <a:lstStyle/>
        <a:p>
          <a:pPr latinLnBrk="1"/>
          <a:endParaRPr lang="ko-KR" altLang="en-US" sz="1200">
            <a:latin typeface="휴먼모음T" pitchFamily="18" charset="-127"/>
            <a:ea typeface="휴먼모음T" pitchFamily="18" charset="-127"/>
          </a:endParaRPr>
        </a:p>
      </dgm:t>
    </dgm:pt>
    <dgm:pt modelId="{74CE2E91-2D37-41FC-9EAF-9C9C12A06F67}">
      <dgm:prSet phldrT="[텍스트]" custT="1"/>
      <dgm:spPr/>
      <dgm:t>
        <a:bodyPr/>
        <a:lstStyle/>
        <a:p>
          <a:pPr latinLnBrk="1"/>
          <a:r>
            <a:rPr lang="ko-KR" altLang="en-US" sz="1600" b="1" dirty="0">
              <a:latin typeface="휴먼모음T" pitchFamily="18" charset="-127"/>
              <a:ea typeface="휴먼모음T" pitchFamily="18" charset="-127"/>
            </a:rPr>
            <a:t> </a:t>
          </a:r>
          <a:r>
            <a:rPr lang="ko-KR" altLang="en-US" sz="16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교육 전문형 교과운영</a:t>
          </a:r>
          <a:r>
            <a:rPr lang="ko-KR" altLang="en-US" sz="1600" b="1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을</a:t>
          </a:r>
          <a:r>
            <a:rPr lang="ko-KR" altLang="en-US" sz="16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 </a:t>
          </a:r>
          <a:r>
            <a:rPr lang="ko-KR" altLang="en-US" sz="1600" b="1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통한</a:t>
          </a:r>
          <a:r>
            <a:rPr lang="ko-KR" altLang="en-US" sz="16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 </a:t>
          </a:r>
          <a:r>
            <a:rPr lang="ko-KR" altLang="en-US" sz="1600" b="1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전공 교육 내실화 실현</a:t>
          </a:r>
          <a:r>
            <a:rPr lang="ko-KR" altLang="en-US" sz="16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  </a:t>
          </a:r>
        </a:p>
      </dgm:t>
    </dgm:pt>
    <dgm:pt modelId="{F14B356E-D82F-4616-9640-5AE6FC41A694}" type="parTrans" cxnId="{664849FE-2A01-4751-B4CD-1EE23538DE35}">
      <dgm:prSet/>
      <dgm:spPr/>
      <dgm:t>
        <a:bodyPr/>
        <a:lstStyle/>
        <a:p>
          <a:pPr latinLnBrk="1"/>
          <a:endParaRPr lang="ko-KR" altLang="en-US" sz="1200">
            <a:latin typeface="휴먼모음T" pitchFamily="18" charset="-127"/>
            <a:ea typeface="휴먼모음T" pitchFamily="18" charset="-127"/>
          </a:endParaRPr>
        </a:p>
      </dgm:t>
    </dgm:pt>
    <dgm:pt modelId="{650D81E7-F44B-4A58-9530-DE1404900969}" type="sibTrans" cxnId="{664849FE-2A01-4751-B4CD-1EE23538DE35}">
      <dgm:prSet/>
      <dgm:spPr/>
      <dgm:t>
        <a:bodyPr/>
        <a:lstStyle/>
        <a:p>
          <a:pPr latinLnBrk="1"/>
          <a:endParaRPr lang="ko-KR" altLang="en-US" sz="1200">
            <a:latin typeface="휴먼모음T" pitchFamily="18" charset="-127"/>
            <a:ea typeface="휴먼모음T" pitchFamily="18" charset="-127"/>
          </a:endParaRPr>
        </a:p>
      </dgm:t>
    </dgm:pt>
    <dgm:pt modelId="{9C12878D-81C1-46C5-95B6-9A1C7CFA17C1}">
      <dgm:prSet phldrT="[텍스트]" custT="1"/>
      <dgm:spPr/>
      <dgm:t>
        <a:bodyPr/>
        <a:lstStyle/>
        <a:p>
          <a:pPr latinLnBrk="1"/>
          <a:r>
            <a:rPr lang="en-US" altLang="ko-KR" sz="1600" dirty="0">
              <a:latin typeface="휴먼모음T" pitchFamily="18" charset="-127"/>
              <a:ea typeface="휴먼모음T" pitchFamily="18" charset="-127"/>
            </a:rPr>
            <a:t>3</a:t>
          </a:r>
          <a:endParaRPr lang="ko-KR" altLang="en-US" sz="1600" dirty="0">
            <a:latin typeface="휴먼모음T" pitchFamily="18" charset="-127"/>
            <a:ea typeface="휴먼모음T" pitchFamily="18" charset="-127"/>
          </a:endParaRPr>
        </a:p>
      </dgm:t>
    </dgm:pt>
    <dgm:pt modelId="{763C06A1-8292-46DB-9EA3-652555052614}" type="parTrans" cxnId="{91959251-F0D3-43D3-9CCE-F172302A1C4F}">
      <dgm:prSet/>
      <dgm:spPr/>
      <dgm:t>
        <a:bodyPr/>
        <a:lstStyle/>
        <a:p>
          <a:pPr latinLnBrk="1"/>
          <a:endParaRPr lang="ko-KR" altLang="en-US" sz="1200">
            <a:latin typeface="휴먼모음T" pitchFamily="18" charset="-127"/>
            <a:ea typeface="휴먼모음T" pitchFamily="18" charset="-127"/>
          </a:endParaRPr>
        </a:p>
      </dgm:t>
    </dgm:pt>
    <dgm:pt modelId="{6178A0DF-FAE1-49B1-ADE6-1E4E363C9A4D}" type="sibTrans" cxnId="{91959251-F0D3-43D3-9CCE-F172302A1C4F}">
      <dgm:prSet/>
      <dgm:spPr/>
      <dgm:t>
        <a:bodyPr/>
        <a:lstStyle/>
        <a:p>
          <a:pPr latinLnBrk="1"/>
          <a:endParaRPr lang="ko-KR" altLang="en-US" sz="1200">
            <a:latin typeface="휴먼모음T" pitchFamily="18" charset="-127"/>
            <a:ea typeface="휴먼모음T" pitchFamily="18" charset="-127"/>
          </a:endParaRPr>
        </a:p>
      </dgm:t>
    </dgm:pt>
    <dgm:pt modelId="{C7E659BC-1BE8-4315-AE7E-CD7E98561E40}">
      <dgm:prSet phldrT="[텍스트]" custT="1"/>
      <dgm:spPr/>
      <dgm:t>
        <a:bodyPr/>
        <a:lstStyle/>
        <a:p>
          <a:pPr latinLnBrk="1"/>
          <a:r>
            <a:rPr lang="ko-KR" altLang="en-US" sz="1600" b="1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 </a:t>
          </a:r>
          <a:r>
            <a:rPr lang="ko-KR" altLang="en-US" sz="16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헤어</a:t>
          </a:r>
          <a:r>
            <a:rPr lang="en-US" altLang="ko-KR" sz="16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, </a:t>
          </a:r>
          <a:r>
            <a:rPr lang="ko-KR" altLang="en-US" sz="16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피부</a:t>
          </a:r>
          <a:r>
            <a:rPr lang="en-US" altLang="ko-KR" sz="16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, </a:t>
          </a:r>
          <a:r>
            <a:rPr lang="ko-KR" altLang="en-US" sz="16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메이크업</a:t>
          </a:r>
          <a:r>
            <a:rPr lang="en-US" altLang="ko-KR" sz="16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/</a:t>
          </a:r>
          <a:r>
            <a:rPr lang="ko-KR" altLang="en-US" sz="16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네일</a:t>
          </a:r>
          <a:r>
            <a:rPr lang="en-US" altLang="ko-KR" sz="16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, </a:t>
          </a:r>
          <a:r>
            <a:rPr lang="ko-KR" altLang="en-US" sz="16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화장품 전공 </a:t>
          </a:r>
          <a:r>
            <a:rPr lang="ko-KR" altLang="en-US" sz="1600" b="1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교육의 </a:t>
          </a:r>
          <a:r>
            <a:rPr lang="ko-KR" altLang="en-US" sz="16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다전공</a:t>
          </a:r>
          <a:r>
            <a:rPr lang="ko-KR" altLang="en-US" sz="1600" b="1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을 통한 전문성 확보</a:t>
          </a:r>
          <a:endParaRPr lang="ko-KR" altLang="en-US" sz="1600" b="1" dirty="0">
            <a:solidFill>
              <a:srgbClr val="FF0000"/>
            </a:solidFill>
            <a:latin typeface="휴먼모음T" pitchFamily="18" charset="-127"/>
            <a:ea typeface="휴먼모음T" pitchFamily="18" charset="-127"/>
          </a:endParaRPr>
        </a:p>
      </dgm:t>
    </dgm:pt>
    <dgm:pt modelId="{C704B942-124D-4470-BE8B-C202BE3D9BAB}" type="parTrans" cxnId="{71EF82F9-446E-470D-87C0-A0952753D434}">
      <dgm:prSet/>
      <dgm:spPr/>
      <dgm:t>
        <a:bodyPr/>
        <a:lstStyle/>
        <a:p>
          <a:pPr latinLnBrk="1"/>
          <a:endParaRPr lang="ko-KR" altLang="en-US" sz="1200">
            <a:latin typeface="휴먼모음T" pitchFamily="18" charset="-127"/>
            <a:ea typeface="휴먼모음T" pitchFamily="18" charset="-127"/>
          </a:endParaRPr>
        </a:p>
      </dgm:t>
    </dgm:pt>
    <dgm:pt modelId="{095E9B39-5CBD-4F3A-86D2-6C9639E216F2}" type="sibTrans" cxnId="{71EF82F9-446E-470D-87C0-A0952753D434}">
      <dgm:prSet/>
      <dgm:spPr/>
      <dgm:t>
        <a:bodyPr/>
        <a:lstStyle/>
        <a:p>
          <a:pPr latinLnBrk="1"/>
          <a:endParaRPr lang="ko-KR" altLang="en-US" sz="1200">
            <a:latin typeface="휴먼모음T" pitchFamily="18" charset="-127"/>
            <a:ea typeface="휴먼모음T" pitchFamily="18" charset="-127"/>
          </a:endParaRPr>
        </a:p>
      </dgm:t>
    </dgm:pt>
    <dgm:pt modelId="{E6BD582D-8EEE-471E-9E72-A7F527ACAE26}">
      <dgm:prSet phldrT="[텍스트]" custT="1"/>
      <dgm:spPr/>
      <dgm:t>
        <a:bodyPr/>
        <a:lstStyle/>
        <a:p>
          <a:pPr latinLnBrk="1"/>
          <a:r>
            <a:rPr lang="en-US" altLang="ko-KR" sz="1600" dirty="0">
              <a:latin typeface="휴먼모음T" pitchFamily="18" charset="-127"/>
              <a:ea typeface="휴먼모음T" pitchFamily="18" charset="-127"/>
            </a:rPr>
            <a:t>4</a:t>
          </a:r>
          <a:endParaRPr lang="ko-KR" altLang="en-US" sz="1600" dirty="0">
            <a:latin typeface="휴먼모음T" pitchFamily="18" charset="-127"/>
            <a:ea typeface="휴먼모음T" pitchFamily="18" charset="-127"/>
          </a:endParaRPr>
        </a:p>
      </dgm:t>
    </dgm:pt>
    <dgm:pt modelId="{FFE3EE0A-A18D-4B40-A92E-B0FFEC68D5B3}" type="parTrans" cxnId="{E0976760-76A3-4E39-BC1F-9F163FC36490}">
      <dgm:prSet/>
      <dgm:spPr/>
      <dgm:t>
        <a:bodyPr/>
        <a:lstStyle/>
        <a:p>
          <a:pPr latinLnBrk="1"/>
          <a:endParaRPr lang="ko-KR" altLang="en-US" sz="1200">
            <a:latin typeface="휴먼모음T" pitchFamily="18" charset="-127"/>
            <a:ea typeface="휴먼모음T" pitchFamily="18" charset="-127"/>
          </a:endParaRPr>
        </a:p>
      </dgm:t>
    </dgm:pt>
    <dgm:pt modelId="{4191F9F1-9A70-4254-9869-BCE5F638EC02}" type="sibTrans" cxnId="{E0976760-76A3-4E39-BC1F-9F163FC36490}">
      <dgm:prSet/>
      <dgm:spPr/>
      <dgm:t>
        <a:bodyPr/>
        <a:lstStyle/>
        <a:p>
          <a:pPr latinLnBrk="1"/>
          <a:endParaRPr lang="ko-KR" altLang="en-US" sz="1200">
            <a:latin typeface="휴먼모음T" pitchFamily="18" charset="-127"/>
            <a:ea typeface="휴먼모음T" pitchFamily="18" charset="-127"/>
          </a:endParaRPr>
        </a:p>
      </dgm:t>
    </dgm:pt>
    <dgm:pt modelId="{20823DCF-6A44-4FE0-A467-0452D0F40C72}">
      <dgm:prSet custT="1"/>
      <dgm:spPr/>
      <dgm:t>
        <a:bodyPr/>
        <a:lstStyle/>
        <a:p>
          <a:pPr latinLnBrk="1"/>
          <a:r>
            <a:rPr lang="en-US" altLang="ko-KR" sz="1600" b="1" dirty="0">
              <a:latin typeface="휴먼모음T" pitchFamily="18" charset="-127"/>
              <a:ea typeface="휴먼모음T" pitchFamily="18" charset="-127"/>
            </a:rPr>
            <a:t> </a:t>
          </a:r>
          <a:r>
            <a:rPr lang="en-US" altLang="ko-KR" sz="16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K-OPEN </a:t>
          </a:r>
          <a:r>
            <a:rPr lang="ko-KR" altLang="en-US" sz="1600" b="1" dirty="0" err="1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트렉제</a:t>
          </a:r>
          <a:r>
            <a:rPr lang="ko-KR" altLang="en-US" sz="16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 운영</a:t>
          </a:r>
          <a:r>
            <a:rPr lang="ko-KR" altLang="en-US" sz="1600" b="1" dirty="0">
              <a:latin typeface="휴먼모음T" pitchFamily="18" charset="-127"/>
              <a:ea typeface="휴먼모음T" pitchFamily="18" charset="-127"/>
            </a:rPr>
            <a:t>을 통한 전공별 특정분야 </a:t>
          </a:r>
          <a:r>
            <a:rPr lang="ko-KR" altLang="en-US" sz="16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전문성 심화교육과정 </a:t>
          </a:r>
          <a:r>
            <a:rPr lang="ko-KR" altLang="en-US" sz="1600" b="1" dirty="0">
              <a:latin typeface="휴먼모음T" pitchFamily="18" charset="-127"/>
              <a:ea typeface="휴먼모음T" pitchFamily="18" charset="-127"/>
            </a:rPr>
            <a:t>이수</a:t>
          </a:r>
          <a:endParaRPr lang="ko-KR" altLang="en-US" sz="1600" dirty="0">
            <a:latin typeface="휴먼모음T" pitchFamily="18" charset="-127"/>
            <a:ea typeface="휴먼모음T" pitchFamily="18" charset="-127"/>
          </a:endParaRPr>
        </a:p>
      </dgm:t>
    </dgm:pt>
    <dgm:pt modelId="{90345B41-EC5C-4734-B959-D0F8300E9C28}" type="parTrans" cxnId="{A11632A6-5EBE-479A-89F3-CCFEAA74C2B8}">
      <dgm:prSet/>
      <dgm:spPr/>
      <dgm:t>
        <a:bodyPr/>
        <a:lstStyle/>
        <a:p>
          <a:pPr latinLnBrk="1"/>
          <a:endParaRPr lang="ko-KR" altLang="en-US" sz="1200">
            <a:latin typeface="휴먼모음T" pitchFamily="18" charset="-127"/>
            <a:ea typeface="휴먼모음T" pitchFamily="18" charset="-127"/>
          </a:endParaRPr>
        </a:p>
      </dgm:t>
    </dgm:pt>
    <dgm:pt modelId="{AE1908B1-CF12-4E57-8675-47EAA443F221}" type="sibTrans" cxnId="{A11632A6-5EBE-479A-89F3-CCFEAA74C2B8}">
      <dgm:prSet/>
      <dgm:spPr/>
      <dgm:t>
        <a:bodyPr/>
        <a:lstStyle/>
        <a:p>
          <a:pPr latinLnBrk="1"/>
          <a:endParaRPr lang="ko-KR" altLang="en-US" sz="1200">
            <a:latin typeface="휴먼모음T" pitchFamily="18" charset="-127"/>
            <a:ea typeface="휴먼모음T" pitchFamily="18" charset="-127"/>
          </a:endParaRPr>
        </a:p>
      </dgm:t>
    </dgm:pt>
    <dgm:pt modelId="{957CDFA5-420A-4D2E-85B5-1C08FD208139}">
      <dgm:prSet custT="1"/>
      <dgm:spPr/>
      <dgm:t>
        <a:bodyPr/>
        <a:lstStyle/>
        <a:p>
          <a:pPr latinLnBrk="1"/>
          <a:r>
            <a:rPr lang="en-US" altLang="ko-KR" sz="1600" b="1" dirty="0">
              <a:latin typeface="휴먼모음T" pitchFamily="18" charset="-127"/>
              <a:ea typeface="휴먼모음T" pitchFamily="18" charset="-127"/>
            </a:rPr>
            <a:t>5</a:t>
          </a:r>
          <a:endParaRPr lang="ko-KR" altLang="en-US" sz="1600" b="1" dirty="0">
            <a:latin typeface="휴먼모음T" pitchFamily="18" charset="-127"/>
            <a:ea typeface="휴먼모음T" pitchFamily="18" charset="-127"/>
          </a:endParaRPr>
        </a:p>
      </dgm:t>
    </dgm:pt>
    <dgm:pt modelId="{D200BD8E-FD21-458A-BD05-FEA52EFD8A9E}" type="parTrans" cxnId="{6F0E230F-71F4-4F1C-81A3-3EEF5B105BAA}">
      <dgm:prSet/>
      <dgm:spPr/>
      <dgm:t>
        <a:bodyPr/>
        <a:lstStyle/>
        <a:p>
          <a:pPr latinLnBrk="1"/>
          <a:endParaRPr lang="ko-KR" altLang="en-US" sz="1600">
            <a:latin typeface="휴먼모음T" pitchFamily="18" charset="-127"/>
            <a:ea typeface="휴먼모음T" pitchFamily="18" charset="-127"/>
          </a:endParaRPr>
        </a:p>
      </dgm:t>
    </dgm:pt>
    <dgm:pt modelId="{13747737-EB3D-43CE-B49C-8D076051DEAB}" type="sibTrans" cxnId="{6F0E230F-71F4-4F1C-81A3-3EEF5B105BAA}">
      <dgm:prSet/>
      <dgm:spPr/>
      <dgm:t>
        <a:bodyPr/>
        <a:lstStyle/>
        <a:p>
          <a:pPr latinLnBrk="1"/>
          <a:endParaRPr lang="ko-KR" altLang="en-US" sz="1600">
            <a:latin typeface="휴먼모음T" pitchFamily="18" charset="-127"/>
            <a:ea typeface="휴먼모음T" pitchFamily="18" charset="-127"/>
          </a:endParaRPr>
        </a:p>
      </dgm:t>
    </dgm:pt>
    <dgm:pt modelId="{57A11811-93A3-4CC1-BEEA-7B81CCC5F7A9}">
      <dgm:prSet custT="1"/>
      <dgm:spPr/>
      <dgm:t>
        <a:bodyPr/>
        <a:lstStyle/>
        <a:p>
          <a:pPr latinLnBrk="1"/>
          <a:r>
            <a:rPr lang="ko-KR" altLang="en-US" sz="1600" b="1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 전공능력 및 취업</a:t>
          </a:r>
          <a:r>
            <a:rPr lang="en-US" altLang="ko-KR" sz="1600" b="1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/</a:t>
          </a:r>
          <a:r>
            <a:rPr lang="ko-KR" altLang="en-US" sz="1600" b="1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창업 능력 향상을 위한 전문가 초청 특강</a:t>
          </a:r>
          <a:r>
            <a:rPr lang="ko-KR" altLang="en-US" sz="16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 </a:t>
          </a:r>
          <a:r>
            <a:rPr lang="ko-KR" altLang="en-US" sz="1600" b="1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 </a:t>
          </a:r>
        </a:p>
      </dgm:t>
    </dgm:pt>
    <dgm:pt modelId="{DE13522B-419F-4308-A074-A408BB55AE4E}" type="parTrans" cxnId="{0E2B0B40-8EC2-42BE-A7DF-7612948481AA}">
      <dgm:prSet/>
      <dgm:spPr/>
      <dgm:t>
        <a:bodyPr/>
        <a:lstStyle/>
        <a:p>
          <a:pPr latinLnBrk="1"/>
          <a:endParaRPr lang="ko-KR" altLang="en-US" sz="1600">
            <a:latin typeface="휴먼모음T" pitchFamily="18" charset="-127"/>
            <a:ea typeface="휴먼모음T" pitchFamily="18" charset="-127"/>
          </a:endParaRPr>
        </a:p>
      </dgm:t>
    </dgm:pt>
    <dgm:pt modelId="{7C9179C6-A773-49B0-B033-AF73D3485CF4}" type="sibTrans" cxnId="{0E2B0B40-8EC2-42BE-A7DF-7612948481AA}">
      <dgm:prSet/>
      <dgm:spPr/>
      <dgm:t>
        <a:bodyPr/>
        <a:lstStyle/>
        <a:p>
          <a:pPr latinLnBrk="1"/>
          <a:endParaRPr lang="ko-KR" altLang="en-US" sz="1600">
            <a:latin typeface="휴먼모음T" pitchFamily="18" charset="-127"/>
            <a:ea typeface="휴먼모음T" pitchFamily="18" charset="-127"/>
          </a:endParaRPr>
        </a:p>
      </dgm:t>
    </dgm:pt>
    <dgm:pt modelId="{681A2399-0F0C-44CF-BB82-280DEBDB125A}">
      <dgm:prSet custT="1"/>
      <dgm:spPr/>
      <dgm:t>
        <a:bodyPr/>
        <a:lstStyle/>
        <a:p>
          <a:pPr latinLnBrk="1"/>
          <a:r>
            <a:rPr lang="en-US" altLang="ko-KR" sz="1400" b="1" dirty="0">
              <a:latin typeface="휴먼모음T" pitchFamily="18" charset="-127"/>
              <a:ea typeface="휴먼모음T" pitchFamily="18" charset="-127"/>
            </a:rPr>
            <a:t>6</a:t>
          </a:r>
          <a:endParaRPr lang="ko-KR" altLang="en-US" sz="1400" b="1" dirty="0">
            <a:latin typeface="휴먼모음T" pitchFamily="18" charset="-127"/>
            <a:ea typeface="휴먼모음T" pitchFamily="18" charset="-127"/>
          </a:endParaRPr>
        </a:p>
      </dgm:t>
    </dgm:pt>
    <dgm:pt modelId="{8F0385F8-66AE-46C0-891B-FDB63CEB8DFF}" type="parTrans" cxnId="{48B972F5-FD85-4C1B-A5E9-CA3DC5A9F1C1}">
      <dgm:prSet/>
      <dgm:spPr/>
      <dgm:t>
        <a:bodyPr/>
        <a:lstStyle/>
        <a:p>
          <a:pPr latinLnBrk="1"/>
          <a:endParaRPr lang="ko-KR" altLang="en-US" sz="1600">
            <a:latin typeface="휴먼모음T" pitchFamily="18" charset="-127"/>
            <a:ea typeface="휴먼모음T" pitchFamily="18" charset="-127"/>
          </a:endParaRPr>
        </a:p>
      </dgm:t>
    </dgm:pt>
    <dgm:pt modelId="{B99B2BB7-3370-4A6D-ACFF-078F7BF93FB7}" type="sibTrans" cxnId="{48B972F5-FD85-4C1B-A5E9-CA3DC5A9F1C1}">
      <dgm:prSet/>
      <dgm:spPr/>
      <dgm:t>
        <a:bodyPr/>
        <a:lstStyle/>
        <a:p>
          <a:pPr latinLnBrk="1"/>
          <a:endParaRPr lang="ko-KR" altLang="en-US" sz="1600">
            <a:latin typeface="휴먼모음T" pitchFamily="18" charset="-127"/>
            <a:ea typeface="휴먼모음T" pitchFamily="18" charset="-127"/>
          </a:endParaRPr>
        </a:p>
      </dgm:t>
    </dgm:pt>
    <dgm:pt modelId="{0432163C-C21D-43FD-B6D1-3547A49A4D37}">
      <dgm:prSet custT="1"/>
      <dgm:spPr/>
      <dgm:t>
        <a:bodyPr/>
        <a:lstStyle/>
        <a:p>
          <a:pPr latinLnBrk="1"/>
          <a:r>
            <a:rPr lang="en-US" altLang="ko-KR" sz="1400" b="1" dirty="0">
              <a:latin typeface="휴먼모음T" pitchFamily="18" charset="-127"/>
              <a:ea typeface="휴먼모음T" pitchFamily="18" charset="-127"/>
            </a:rPr>
            <a:t>7</a:t>
          </a:r>
          <a:endParaRPr lang="ko-KR" altLang="en-US" sz="1400" b="1" dirty="0">
            <a:latin typeface="휴먼모음T" pitchFamily="18" charset="-127"/>
            <a:ea typeface="휴먼모음T" pitchFamily="18" charset="-127"/>
          </a:endParaRPr>
        </a:p>
      </dgm:t>
    </dgm:pt>
    <dgm:pt modelId="{6B3018F8-57CA-49FD-BD0D-535B8C6A9990}" type="parTrans" cxnId="{D9EF0996-BD9B-4884-90F5-515988330638}">
      <dgm:prSet/>
      <dgm:spPr/>
      <dgm:t>
        <a:bodyPr/>
        <a:lstStyle/>
        <a:p>
          <a:pPr latinLnBrk="1"/>
          <a:endParaRPr lang="ko-KR" altLang="en-US" sz="1600">
            <a:latin typeface="휴먼모음T" pitchFamily="18" charset="-127"/>
            <a:ea typeface="휴먼모음T" pitchFamily="18" charset="-127"/>
          </a:endParaRPr>
        </a:p>
      </dgm:t>
    </dgm:pt>
    <dgm:pt modelId="{659A344B-05DD-4805-9F83-240B5B712680}" type="sibTrans" cxnId="{D9EF0996-BD9B-4884-90F5-515988330638}">
      <dgm:prSet/>
      <dgm:spPr/>
      <dgm:t>
        <a:bodyPr/>
        <a:lstStyle/>
        <a:p>
          <a:pPr latinLnBrk="1"/>
          <a:endParaRPr lang="ko-KR" altLang="en-US" sz="1600">
            <a:latin typeface="휴먼모음T" pitchFamily="18" charset="-127"/>
            <a:ea typeface="휴먼모음T" pitchFamily="18" charset="-127"/>
          </a:endParaRPr>
        </a:p>
      </dgm:t>
    </dgm:pt>
    <dgm:pt modelId="{89D13FA7-E62D-4BF5-9058-BDDCF0B8F934}">
      <dgm:prSet custT="1"/>
      <dgm:spPr/>
      <dgm:t>
        <a:bodyPr/>
        <a:lstStyle/>
        <a:p>
          <a:pPr latinLnBrk="1"/>
          <a:r>
            <a:rPr lang="ko-KR" altLang="en-US" sz="1600" b="1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 전문성 향상에 적합한 </a:t>
          </a:r>
          <a:r>
            <a:rPr lang="ko-KR" altLang="en-US" sz="16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최첨단 실험</a:t>
          </a:r>
          <a:r>
            <a:rPr lang="en-US" altLang="ko-KR" sz="16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/</a:t>
          </a:r>
          <a:r>
            <a:rPr lang="ko-KR" altLang="en-US" sz="16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실습실 환경 구축 </a:t>
          </a:r>
          <a:r>
            <a:rPr lang="en-US" altLang="ko-KR" sz="1600" b="1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– </a:t>
          </a:r>
          <a:r>
            <a:rPr lang="ko-KR" altLang="en-US" sz="16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현장형 교육 </a:t>
          </a:r>
          <a:r>
            <a:rPr lang="ko-KR" altLang="en-US" sz="1600" b="1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실시  </a:t>
          </a:r>
          <a:endParaRPr lang="ko-KR" altLang="en-US" sz="1600" dirty="0">
            <a:latin typeface="휴먼모음T" pitchFamily="18" charset="-127"/>
            <a:ea typeface="휴먼모음T" pitchFamily="18" charset="-127"/>
          </a:endParaRPr>
        </a:p>
      </dgm:t>
    </dgm:pt>
    <dgm:pt modelId="{29F17F9E-BC82-4D21-A5D8-723844FBE856}" type="parTrans" cxnId="{EC14BA53-8BC4-4A4E-AC57-1B6A17AF8FB7}">
      <dgm:prSet/>
      <dgm:spPr/>
      <dgm:t>
        <a:bodyPr/>
        <a:lstStyle/>
        <a:p>
          <a:pPr latinLnBrk="1"/>
          <a:endParaRPr lang="ko-KR" altLang="en-US">
            <a:latin typeface="휴먼모음T" pitchFamily="18" charset="-127"/>
            <a:ea typeface="휴먼모음T" pitchFamily="18" charset="-127"/>
          </a:endParaRPr>
        </a:p>
      </dgm:t>
    </dgm:pt>
    <dgm:pt modelId="{1DE06186-A3B4-404F-9F50-6687E6B882F0}" type="sibTrans" cxnId="{EC14BA53-8BC4-4A4E-AC57-1B6A17AF8FB7}">
      <dgm:prSet/>
      <dgm:spPr/>
      <dgm:t>
        <a:bodyPr/>
        <a:lstStyle/>
        <a:p>
          <a:pPr latinLnBrk="1"/>
          <a:endParaRPr lang="ko-KR" altLang="en-US">
            <a:latin typeface="휴먼모음T" pitchFamily="18" charset="-127"/>
            <a:ea typeface="휴먼모음T" pitchFamily="18" charset="-127"/>
          </a:endParaRPr>
        </a:p>
      </dgm:t>
    </dgm:pt>
    <dgm:pt modelId="{B16491AA-1B04-4328-86EA-A7536B2A0CD8}">
      <dgm:prSet custT="1"/>
      <dgm:spPr/>
      <dgm:t>
        <a:bodyPr/>
        <a:lstStyle/>
        <a:p>
          <a:pPr latinLnBrk="1"/>
          <a:r>
            <a:rPr lang="ko-KR" altLang="en-US" sz="1600" b="1">
              <a:latin typeface="휴먼모음T" pitchFamily="18" charset="-127"/>
              <a:ea typeface="휴먼모음T" pitchFamily="18" charset="-127"/>
            </a:rPr>
            <a:t> 외국인 유학생 학부 및 석</a:t>
          </a:r>
          <a:r>
            <a:rPr lang="en-US" altLang="ko-KR" sz="1600" b="1">
              <a:latin typeface="휴먼모음T" pitchFamily="18" charset="-127"/>
              <a:ea typeface="휴먼모음T" pitchFamily="18" charset="-127"/>
            </a:rPr>
            <a:t>·</a:t>
          </a:r>
          <a:r>
            <a:rPr lang="ko-KR" altLang="en-US" sz="1600" b="1">
              <a:latin typeface="휴먼모음T" pitchFamily="18" charset="-127"/>
              <a:ea typeface="휴먼모음T" pitchFamily="18" charset="-127"/>
            </a:rPr>
            <a:t>박사 과정 </a:t>
          </a:r>
          <a:r>
            <a:rPr lang="en-US" altLang="ko-KR" sz="1600" b="1">
              <a:latin typeface="휴먼모음T" pitchFamily="18" charset="-127"/>
              <a:ea typeface="휴먼모음T" pitchFamily="18" charset="-127"/>
            </a:rPr>
            <a:t>: </a:t>
          </a:r>
          <a:r>
            <a:rPr lang="ko-KR" altLang="en-US" sz="1600" b="1">
              <a:latin typeface="휴먼모음T" pitchFamily="18" charset="-127"/>
              <a:ea typeface="휴먼모음T" pitchFamily="18" charset="-127"/>
            </a:rPr>
            <a:t>중국 대학 교수 진출 </a:t>
          </a:r>
          <a:endParaRPr lang="ko-KR" altLang="en-US" sz="1600" dirty="0">
            <a:solidFill>
              <a:srgbClr val="FF0000"/>
            </a:solidFill>
            <a:latin typeface="휴먼모음T" pitchFamily="18" charset="-127"/>
            <a:ea typeface="휴먼모음T" pitchFamily="18" charset="-127"/>
          </a:endParaRPr>
        </a:p>
      </dgm:t>
    </dgm:pt>
    <dgm:pt modelId="{66B8C758-FAB4-42FF-89A1-8555520F8E7E}" type="sibTrans" cxnId="{5F3497F3-F647-4C09-B185-B184E7DBDD5E}">
      <dgm:prSet/>
      <dgm:spPr/>
      <dgm:t>
        <a:bodyPr/>
        <a:lstStyle/>
        <a:p>
          <a:pPr latinLnBrk="1"/>
          <a:endParaRPr lang="ko-KR" altLang="en-US" sz="1600">
            <a:latin typeface="휴먼모음T" pitchFamily="18" charset="-127"/>
            <a:ea typeface="휴먼모음T" pitchFamily="18" charset="-127"/>
          </a:endParaRPr>
        </a:p>
      </dgm:t>
    </dgm:pt>
    <dgm:pt modelId="{6EFE542D-7AEF-4ABB-8B42-7C57F53BC2C4}" type="parTrans" cxnId="{5F3497F3-F647-4C09-B185-B184E7DBDD5E}">
      <dgm:prSet/>
      <dgm:spPr/>
      <dgm:t>
        <a:bodyPr/>
        <a:lstStyle/>
        <a:p>
          <a:pPr latinLnBrk="1"/>
          <a:endParaRPr lang="ko-KR" altLang="en-US" sz="1600">
            <a:latin typeface="휴먼모음T" pitchFamily="18" charset="-127"/>
            <a:ea typeface="휴먼모음T" pitchFamily="18" charset="-127"/>
          </a:endParaRPr>
        </a:p>
      </dgm:t>
    </dgm:pt>
    <dgm:pt modelId="{F4AE33B7-D93C-4433-A94D-7670E7B31FF0}" type="pres">
      <dgm:prSet presAssocID="{B207AC3F-926D-4B64-A868-1174EFF05D12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D867272-5323-4B68-B63B-46CF997602BB}" type="pres">
      <dgm:prSet presAssocID="{F53472E2-AA26-4961-B05F-6A6453B6A37A}" presName="composite" presStyleCnt="0"/>
      <dgm:spPr/>
    </dgm:pt>
    <dgm:pt modelId="{D6A3388D-D718-4F0E-80AA-CD510A05CEB4}" type="pres">
      <dgm:prSet presAssocID="{F53472E2-AA26-4961-B05F-6A6453B6A37A}" presName="parentText" presStyleLbl="alignNode1" presStyleIdx="0" presStyleCnt="7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5F8A266-4D4C-497D-A757-D858410BD716}" type="pres">
      <dgm:prSet presAssocID="{F53472E2-AA26-4961-B05F-6A6453B6A37A}" presName="descendantText" presStyleLbl="alignAcc1" presStyleIdx="0" presStyleCnt="7" custLinFactNeighborX="205" custLinFactNeighborY="-824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0582B2A-E969-4544-B2EC-16D8220D277B}" type="pres">
      <dgm:prSet presAssocID="{7E57D325-E95D-45C7-8A3A-FE0FC9510367}" presName="sp" presStyleCnt="0"/>
      <dgm:spPr/>
    </dgm:pt>
    <dgm:pt modelId="{D47BEA5F-7D4B-44F2-AE20-1E51DCAC588E}" type="pres">
      <dgm:prSet presAssocID="{380F0750-3E15-4948-BE0C-01480CC9620B}" presName="composite" presStyleCnt="0"/>
      <dgm:spPr/>
    </dgm:pt>
    <dgm:pt modelId="{08F35AC5-0DAB-43EF-9ADE-F89809D6FDA9}" type="pres">
      <dgm:prSet presAssocID="{380F0750-3E15-4948-BE0C-01480CC9620B}" presName="parentText" presStyleLbl="alignNode1" presStyleIdx="1" presStyleCnt="7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AF7E3BF-ACE3-4175-A232-9EE7B9923578}" type="pres">
      <dgm:prSet presAssocID="{380F0750-3E15-4948-BE0C-01480CC9620B}" presName="descendantText" presStyleLbl="alignAcc1" presStyleIdx="1" presStyleCnt="7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3CA28EF-6DC2-4535-B368-80C645E70F6A}" type="pres">
      <dgm:prSet presAssocID="{BD225010-8AA6-43D1-8495-1A6CB098C178}" presName="sp" presStyleCnt="0"/>
      <dgm:spPr/>
    </dgm:pt>
    <dgm:pt modelId="{AA444871-90B9-4E95-B4C5-D5C2643B875E}" type="pres">
      <dgm:prSet presAssocID="{9C12878D-81C1-46C5-95B6-9A1C7CFA17C1}" presName="composite" presStyleCnt="0"/>
      <dgm:spPr/>
    </dgm:pt>
    <dgm:pt modelId="{7040814E-54C5-4507-BF4B-78665F239565}" type="pres">
      <dgm:prSet presAssocID="{9C12878D-81C1-46C5-95B6-9A1C7CFA17C1}" presName="parentText" presStyleLbl="alignNode1" presStyleIdx="2" presStyleCnt="7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ADE1CD3-3474-47FA-A8DF-470A009A5CEB}" type="pres">
      <dgm:prSet presAssocID="{9C12878D-81C1-46C5-95B6-9A1C7CFA17C1}" presName="descendantText" presStyleLbl="alignAcc1" presStyleIdx="2" presStyleCnt="7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627E259-7964-424B-9B58-ECB56A81BCE1}" type="pres">
      <dgm:prSet presAssocID="{6178A0DF-FAE1-49B1-ADE6-1E4E363C9A4D}" presName="sp" presStyleCnt="0"/>
      <dgm:spPr/>
    </dgm:pt>
    <dgm:pt modelId="{4E94C585-631D-4433-BC5B-AA26E41243F3}" type="pres">
      <dgm:prSet presAssocID="{E6BD582D-8EEE-471E-9E72-A7F527ACAE26}" presName="composite" presStyleCnt="0"/>
      <dgm:spPr/>
    </dgm:pt>
    <dgm:pt modelId="{749B6B92-B001-4B21-B09C-E62AF921B908}" type="pres">
      <dgm:prSet presAssocID="{E6BD582D-8EEE-471E-9E72-A7F527ACAE26}" presName="parentText" presStyleLbl="alignNode1" presStyleIdx="3" presStyleCnt="7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311C562-9764-4C90-8B6B-599BE9CB4AFB}" type="pres">
      <dgm:prSet presAssocID="{E6BD582D-8EEE-471E-9E72-A7F527ACAE26}" presName="descendantText" presStyleLbl="alignAcc1" presStyleIdx="3" presStyleCnt="7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75D3F2F-CE86-4600-94F6-E3056D4A7A8A}" type="pres">
      <dgm:prSet presAssocID="{4191F9F1-9A70-4254-9869-BCE5F638EC02}" presName="sp" presStyleCnt="0"/>
      <dgm:spPr/>
    </dgm:pt>
    <dgm:pt modelId="{0002178B-C31B-4AA5-85BB-E9922486288A}" type="pres">
      <dgm:prSet presAssocID="{957CDFA5-420A-4D2E-85B5-1C08FD208139}" presName="composite" presStyleCnt="0"/>
      <dgm:spPr/>
    </dgm:pt>
    <dgm:pt modelId="{14C36E7A-B218-4834-8A29-0CD5D14B1A48}" type="pres">
      <dgm:prSet presAssocID="{957CDFA5-420A-4D2E-85B5-1C08FD208139}" presName="parentText" presStyleLbl="alignNode1" presStyleIdx="4" presStyleCnt="7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32F1998-67BB-465B-B626-B7224A1DA96F}" type="pres">
      <dgm:prSet presAssocID="{957CDFA5-420A-4D2E-85B5-1C08FD208139}" presName="descendantText" presStyleLbl="alignAcc1" presStyleIdx="4" presStyleCnt="7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2E11CBA-35F4-460C-AE51-59D155458C1E}" type="pres">
      <dgm:prSet presAssocID="{13747737-EB3D-43CE-B49C-8D076051DEAB}" presName="sp" presStyleCnt="0"/>
      <dgm:spPr/>
    </dgm:pt>
    <dgm:pt modelId="{E4A0A1F6-C19C-4016-A798-C096F0C3A819}" type="pres">
      <dgm:prSet presAssocID="{681A2399-0F0C-44CF-BB82-280DEBDB125A}" presName="composite" presStyleCnt="0"/>
      <dgm:spPr/>
    </dgm:pt>
    <dgm:pt modelId="{DAF58252-9B49-4A78-BE45-7491FBC08678}" type="pres">
      <dgm:prSet presAssocID="{681A2399-0F0C-44CF-BB82-280DEBDB125A}" presName="parentText" presStyleLbl="alignNode1" presStyleIdx="5" presStyleCnt="7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C3B9535-F34E-407F-BB2F-06B43C50DDB4}" type="pres">
      <dgm:prSet presAssocID="{681A2399-0F0C-44CF-BB82-280DEBDB125A}" presName="descendantText" presStyleLbl="alignAcc1" presStyleIdx="5" presStyleCnt="7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A646514-3F62-43BF-8B93-80B1E78D8527}" type="pres">
      <dgm:prSet presAssocID="{B99B2BB7-3370-4A6D-ACFF-078F7BF93FB7}" presName="sp" presStyleCnt="0"/>
      <dgm:spPr/>
    </dgm:pt>
    <dgm:pt modelId="{E5EC6CD2-8365-4A1A-A2E1-E7FC9F7DC7F7}" type="pres">
      <dgm:prSet presAssocID="{0432163C-C21D-43FD-B6D1-3547A49A4D37}" presName="composite" presStyleCnt="0"/>
      <dgm:spPr/>
    </dgm:pt>
    <dgm:pt modelId="{E8E62C7B-DE06-4CFC-9550-7619A19A3E1F}" type="pres">
      <dgm:prSet presAssocID="{0432163C-C21D-43FD-B6D1-3547A49A4D37}" presName="parentText" presStyleLbl="alignNode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B98CC3F-3E5E-46BD-8A27-D6FA9FA1FF43}" type="pres">
      <dgm:prSet presAssocID="{0432163C-C21D-43FD-B6D1-3547A49A4D37}" presName="descendantText" presStyleLbl="alignAcc1" presStyleIdx="6" presStyleCnt="7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A11632A6-5EBE-479A-89F3-CCFEAA74C2B8}" srcId="{E6BD582D-8EEE-471E-9E72-A7F527ACAE26}" destId="{20823DCF-6A44-4FE0-A467-0452D0F40C72}" srcOrd="0" destOrd="0" parTransId="{90345B41-EC5C-4734-B959-D0F8300E9C28}" sibTransId="{AE1908B1-CF12-4E57-8675-47EAA443F221}"/>
    <dgm:cxn modelId="{C503EC06-D1AD-4189-A1F4-999EFD8EB45B}" srcId="{F53472E2-AA26-4961-B05F-6A6453B6A37A}" destId="{A6CD71E0-24AE-4CF3-AD0E-105488526423}" srcOrd="0" destOrd="0" parTransId="{945F7591-84D5-4C62-8151-88685D00240D}" sibTransId="{7B25F7A7-FD96-4D8F-8496-68A4152BC643}"/>
    <dgm:cxn modelId="{F2E64C75-0C6C-4686-897C-2EA6393D472F}" type="presOf" srcId="{B16491AA-1B04-4328-86EA-A7536B2A0CD8}" destId="{8B98CC3F-3E5E-46BD-8A27-D6FA9FA1FF43}" srcOrd="0" destOrd="0" presId="urn:microsoft.com/office/officeart/2005/8/layout/chevron2"/>
    <dgm:cxn modelId="{E0976760-76A3-4E39-BC1F-9F163FC36490}" srcId="{B207AC3F-926D-4B64-A868-1174EFF05D12}" destId="{E6BD582D-8EEE-471E-9E72-A7F527ACAE26}" srcOrd="3" destOrd="0" parTransId="{FFE3EE0A-A18D-4B40-A92E-B0FFEC68D5B3}" sibTransId="{4191F9F1-9A70-4254-9869-BCE5F638EC02}"/>
    <dgm:cxn modelId="{3A18FB79-C591-4CB0-9960-6C72A715BD39}" type="presOf" srcId="{380F0750-3E15-4948-BE0C-01480CC9620B}" destId="{08F35AC5-0DAB-43EF-9ADE-F89809D6FDA9}" srcOrd="0" destOrd="0" presId="urn:microsoft.com/office/officeart/2005/8/layout/chevron2"/>
    <dgm:cxn modelId="{48B972F5-FD85-4C1B-A5E9-CA3DC5A9F1C1}" srcId="{B207AC3F-926D-4B64-A868-1174EFF05D12}" destId="{681A2399-0F0C-44CF-BB82-280DEBDB125A}" srcOrd="5" destOrd="0" parTransId="{8F0385F8-66AE-46C0-891B-FDB63CEB8DFF}" sibTransId="{B99B2BB7-3370-4A6D-ACFF-078F7BF93FB7}"/>
    <dgm:cxn modelId="{664849FE-2A01-4751-B4CD-1EE23538DE35}" srcId="{380F0750-3E15-4948-BE0C-01480CC9620B}" destId="{74CE2E91-2D37-41FC-9EAF-9C9C12A06F67}" srcOrd="0" destOrd="0" parTransId="{F14B356E-D82F-4616-9640-5AE6FC41A694}" sibTransId="{650D81E7-F44B-4A58-9530-DE1404900969}"/>
    <dgm:cxn modelId="{F3414626-8B95-4519-A947-40A78638B183}" type="presOf" srcId="{89D13FA7-E62D-4BF5-9058-BDDCF0B8F934}" destId="{AC3B9535-F34E-407F-BB2F-06B43C50DDB4}" srcOrd="0" destOrd="0" presId="urn:microsoft.com/office/officeart/2005/8/layout/chevron2"/>
    <dgm:cxn modelId="{FFC5A9E5-8A9C-4136-98A3-C843C6412740}" type="presOf" srcId="{F53472E2-AA26-4961-B05F-6A6453B6A37A}" destId="{D6A3388D-D718-4F0E-80AA-CD510A05CEB4}" srcOrd="0" destOrd="0" presId="urn:microsoft.com/office/officeart/2005/8/layout/chevron2"/>
    <dgm:cxn modelId="{1974EA0F-D9CC-4F71-9787-C3DA43E3F64D}" type="presOf" srcId="{957CDFA5-420A-4D2E-85B5-1C08FD208139}" destId="{14C36E7A-B218-4834-8A29-0CD5D14B1A48}" srcOrd="0" destOrd="0" presId="urn:microsoft.com/office/officeart/2005/8/layout/chevron2"/>
    <dgm:cxn modelId="{C3B0FC88-1921-4B42-8CC4-AD04FD968619}" type="presOf" srcId="{A6CD71E0-24AE-4CF3-AD0E-105488526423}" destId="{45F8A266-4D4C-497D-A757-D858410BD716}" srcOrd="0" destOrd="0" presId="urn:microsoft.com/office/officeart/2005/8/layout/chevron2"/>
    <dgm:cxn modelId="{91959251-F0D3-43D3-9CCE-F172302A1C4F}" srcId="{B207AC3F-926D-4B64-A868-1174EFF05D12}" destId="{9C12878D-81C1-46C5-95B6-9A1C7CFA17C1}" srcOrd="2" destOrd="0" parTransId="{763C06A1-8292-46DB-9EA3-652555052614}" sibTransId="{6178A0DF-FAE1-49B1-ADE6-1E4E363C9A4D}"/>
    <dgm:cxn modelId="{1F15E32E-76A9-4BF3-AAD4-6CD26309159E}" type="presOf" srcId="{B207AC3F-926D-4B64-A868-1174EFF05D12}" destId="{F4AE33B7-D93C-4433-A94D-7670E7B31FF0}" srcOrd="0" destOrd="0" presId="urn:microsoft.com/office/officeart/2005/8/layout/chevron2"/>
    <dgm:cxn modelId="{5F4153C2-7C79-4E5D-BE9E-1FC2F81BD705}" type="presOf" srcId="{C7E659BC-1BE8-4315-AE7E-CD7E98561E40}" destId="{FADE1CD3-3474-47FA-A8DF-470A009A5CEB}" srcOrd="0" destOrd="0" presId="urn:microsoft.com/office/officeart/2005/8/layout/chevron2"/>
    <dgm:cxn modelId="{E15E53A6-F938-4272-A849-278B949C7B02}" type="presOf" srcId="{0432163C-C21D-43FD-B6D1-3547A49A4D37}" destId="{E8E62C7B-DE06-4CFC-9550-7619A19A3E1F}" srcOrd="0" destOrd="0" presId="urn:microsoft.com/office/officeart/2005/8/layout/chevron2"/>
    <dgm:cxn modelId="{499951E6-E43D-45B3-B019-FBE2FDEB83E5}" type="presOf" srcId="{20823DCF-6A44-4FE0-A467-0452D0F40C72}" destId="{C311C562-9764-4C90-8B6B-599BE9CB4AFB}" srcOrd="0" destOrd="0" presId="urn:microsoft.com/office/officeart/2005/8/layout/chevron2"/>
    <dgm:cxn modelId="{F8EE937B-D8C2-4388-9638-D4E57739E600}" srcId="{B207AC3F-926D-4B64-A868-1174EFF05D12}" destId="{380F0750-3E15-4948-BE0C-01480CC9620B}" srcOrd="1" destOrd="0" parTransId="{D2139920-E06D-41BF-9C5B-1D6123F80A57}" sibTransId="{BD225010-8AA6-43D1-8495-1A6CB098C178}"/>
    <dgm:cxn modelId="{C794DF27-8DA3-4928-A330-A08996EA8D2D}" srcId="{B207AC3F-926D-4B64-A868-1174EFF05D12}" destId="{F53472E2-AA26-4961-B05F-6A6453B6A37A}" srcOrd="0" destOrd="0" parTransId="{65AACE1D-F2E9-4F6A-96DB-A357F47F96AE}" sibTransId="{7E57D325-E95D-45C7-8A3A-FE0FC9510367}"/>
    <dgm:cxn modelId="{EC14BA53-8BC4-4A4E-AC57-1B6A17AF8FB7}" srcId="{681A2399-0F0C-44CF-BB82-280DEBDB125A}" destId="{89D13FA7-E62D-4BF5-9058-BDDCF0B8F934}" srcOrd="0" destOrd="0" parTransId="{29F17F9E-BC82-4D21-A5D8-723844FBE856}" sibTransId="{1DE06186-A3B4-404F-9F50-6687E6B882F0}"/>
    <dgm:cxn modelId="{FC08C5D4-B57E-48AD-8D26-3F22E96A47B8}" type="presOf" srcId="{57A11811-93A3-4CC1-BEEA-7B81CCC5F7A9}" destId="{A32F1998-67BB-465B-B626-B7224A1DA96F}" srcOrd="0" destOrd="0" presId="urn:microsoft.com/office/officeart/2005/8/layout/chevron2"/>
    <dgm:cxn modelId="{6775C368-C60B-43C2-977D-56DFF8CAB003}" type="presOf" srcId="{74CE2E91-2D37-41FC-9EAF-9C9C12A06F67}" destId="{4AF7E3BF-ACE3-4175-A232-9EE7B9923578}" srcOrd="0" destOrd="0" presId="urn:microsoft.com/office/officeart/2005/8/layout/chevron2"/>
    <dgm:cxn modelId="{71EF82F9-446E-470D-87C0-A0952753D434}" srcId="{9C12878D-81C1-46C5-95B6-9A1C7CFA17C1}" destId="{C7E659BC-1BE8-4315-AE7E-CD7E98561E40}" srcOrd="0" destOrd="0" parTransId="{C704B942-124D-4470-BE8B-C202BE3D9BAB}" sibTransId="{095E9B39-5CBD-4F3A-86D2-6C9639E216F2}"/>
    <dgm:cxn modelId="{6F0E230F-71F4-4F1C-81A3-3EEF5B105BAA}" srcId="{B207AC3F-926D-4B64-A868-1174EFF05D12}" destId="{957CDFA5-420A-4D2E-85B5-1C08FD208139}" srcOrd="4" destOrd="0" parTransId="{D200BD8E-FD21-458A-BD05-FEA52EFD8A9E}" sibTransId="{13747737-EB3D-43CE-B49C-8D076051DEAB}"/>
    <dgm:cxn modelId="{5F3497F3-F647-4C09-B185-B184E7DBDD5E}" srcId="{0432163C-C21D-43FD-B6D1-3547A49A4D37}" destId="{B16491AA-1B04-4328-86EA-A7536B2A0CD8}" srcOrd="0" destOrd="0" parTransId="{6EFE542D-7AEF-4ABB-8B42-7C57F53BC2C4}" sibTransId="{66B8C758-FAB4-42FF-89A1-8555520F8E7E}"/>
    <dgm:cxn modelId="{E012D73A-2F98-4978-8B1F-612DA57D7540}" type="presOf" srcId="{9C12878D-81C1-46C5-95B6-9A1C7CFA17C1}" destId="{7040814E-54C5-4507-BF4B-78665F239565}" srcOrd="0" destOrd="0" presId="urn:microsoft.com/office/officeart/2005/8/layout/chevron2"/>
    <dgm:cxn modelId="{0E2B0B40-8EC2-42BE-A7DF-7612948481AA}" srcId="{957CDFA5-420A-4D2E-85B5-1C08FD208139}" destId="{57A11811-93A3-4CC1-BEEA-7B81CCC5F7A9}" srcOrd="0" destOrd="0" parTransId="{DE13522B-419F-4308-A074-A408BB55AE4E}" sibTransId="{7C9179C6-A773-49B0-B033-AF73D3485CF4}"/>
    <dgm:cxn modelId="{5C3DA59A-35DA-448C-A100-A2E29C2521FC}" type="presOf" srcId="{681A2399-0F0C-44CF-BB82-280DEBDB125A}" destId="{DAF58252-9B49-4A78-BE45-7491FBC08678}" srcOrd="0" destOrd="0" presId="urn:microsoft.com/office/officeart/2005/8/layout/chevron2"/>
    <dgm:cxn modelId="{D9EF0996-BD9B-4884-90F5-515988330638}" srcId="{B207AC3F-926D-4B64-A868-1174EFF05D12}" destId="{0432163C-C21D-43FD-B6D1-3547A49A4D37}" srcOrd="6" destOrd="0" parTransId="{6B3018F8-57CA-49FD-BD0D-535B8C6A9990}" sibTransId="{659A344B-05DD-4805-9F83-240B5B712680}"/>
    <dgm:cxn modelId="{4D8FB63A-0F8F-4FCC-8BC5-335533AE49A9}" type="presOf" srcId="{E6BD582D-8EEE-471E-9E72-A7F527ACAE26}" destId="{749B6B92-B001-4B21-B09C-E62AF921B908}" srcOrd="0" destOrd="0" presId="urn:microsoft.com/office/officeart/2005/8/layout/chevron2"/>
    <dgm:cxn modelId="{C84FCEB8-2569-4B1F-AEA1-28D40BE9493E}" type="presParOf" srcId="{F4AE33B7-D93C-4433-A94D-7670E7B31FF0}" destId="{8D867272-5323-4B68-B63B-46CF997602BB}" srcOrd="0" destOrd="0" presId="urn:microsoft.com/office/officeart/2005/8/layout/chevron2"/>
    <dgm:cxn modelId="{274B0792-F614-408C-A29F-BB3F32539E08}" type="presParOf" srcId="{8D867272-5323-4B68-B63B-46CF997602BB}" destId="{D6A3388D-D718-4F0E-80AA-CD510A05CEB4}" srcOrd="0" destOrd="0" presId="urn:microsoft.com/office/officeart/2005/8/layout/chevron2"/>
    <dgm:cxn modelId="{C3CC9AF9-2788-4B8B-8F21-DF37F69950A1}" type="presParOf" srcId="{8D867272-5323-4B68-B63B-46CF997602BB}" destId="{45F8A266-4D4C-497D-A757-D858410BD716}" srcOrd="1" destOrd="0" presId="urn:microsoft.com/office/officeart/2005/8/layout/chevron2"/>
    <dgm:cxn modelId="{CC415CD7-68AB-40F3-85D7-283C9F4A6D22}" type="presParOf" srcId="{F4AE33B7-D93C-4433-A94D-7670E7B31FF0}" destId="{C0582B2A-E969-4544-B2EC-16D8220D277B}" srcOrd="1" destOrd="0" presId="urn:microsoft.com/office/officeart/2005/8/layout/chevron2"/>
    <dgm:cxn modelId="{D5A5343D-3982-4DB6-B31B-6DFCB8404022}" type="presParOf" srcId="{F4AE33B7-D93C-4433-A94D-7670E7B31FF0}" destId="{D47BEA5F-7D4B-44F2-AE20-1E51DCAC588E}" srcOrd="2" destOrd="0" presId="urn:microsoft.com/office/officeart/2005/8/layout/chevron2"/>
    <dgm:cxn modelId="{6431ED59-A249-44D8-9B21-6953B7657B30}" type="presParOf" srcId="{D47BEA5F-7D4B-44F2-AE20-1E51DCAC588E}" destId="{08F35AC5-0DAB-43EF-9ADE-F89809D6FDA9}" srcOrd="0" destOrd="0" presId="urn:microsoft.com/office/officeart/2005/8/layout/chevron2"/>
    <dgm:cxn modelId="{19C08AD3-5545-4B14-9942-7F5D5EBEA040}" type="presParOf" srcId="{D47BEA5F-7D4B-44F2-AE20-1E51DCAC588E}" destId="{4AF7E3BF-ACE3-4175-A232-9EE7B9923578}" srcOrd="1" destOrd="0" presId="urn:microsoft.com/office/officeart/2005/8/layout/chevron2"/>
    <dgm:cxn modelId="{A65582AB-2EED-4FD7-8B1C-398B0B73970C}" type="presParOf" srcId="{F4AE33B7-D93C-4433-A94D-7670E7B31FF0}" destId="{E3CA28EF-6DC2-4535-B368-80C645E70F6A}" srcOrd="3" destOrd="0" presId="urn:microsoft.com/office/officeart/2005/8/layout/chevron2"/>
    <dgm:cxn modelId="{4026342B-E477-4436-8F65-78BB41E433BD}" type="presParOf" srcId="{F4AE33B7-D93C-4433-A94D-7670E7B31FF0}" destId="{AA444871-90B9-4E95-B4C5-D5C2643B875E}" srcOrd="4" destOrd="0" presId="urn:microsoft.com/office/officeart/2005/8/layout/chevron2"/>
    <dgm:cxn modelId="{865746E8-3A8C-4446-96BF-E76AA829F8CB}" type="presParOf" srcId="{AA444871-90B9-4E95-B4C5-D5C2643B875E}" destId="{7040814E-54C5-4507-BF4B-78665F239565}" srcOrd="0" destOrd="0" presId="urn:microsoft.com/office/officeart/2005/8/layout/chevron2"/>
    <dgm:cxn modelId="{3D7FC048-7C55-4479-8250-F5B5FD12D6C5}" type="presParOf" srcId="{AA444871-90B9-4E95-B4C5-D5C2643B875E}" destId="{FADE1CD3-3474-47FA-A8DF-470A009A5CEB}" srcOrd="1" destOrd="0" presId="urn:microsoft.com/office/officeart/2005/8/layout/chevron2"/>
    <dgm:cxn modelId="{960913CF-DC85-4AC2-8267-00D7FCDD1DF7}" type="presParOf" srcId="{F4AE33B7-D93C-4433-A94D-7670E7B31FF0}" destId="{C627E259-7964-424B-9B58-ECB56A81BCE1}" srcOrd="5" destOrd="0" presId="urn:microsoft.com/office/officeart/2005/8/layout/chevron2"/>
    <dgm:cxn modelId="{3516E10C-DC2D-4AC4-B267-F69EB14CDFF5}" type="presParOf" srcId="{F4AE33B7-D93C-4433-A94D-7670E7B31FF0}" destId="{4E94C585-631D-4433-BC5B-AA26E41243F3}" srcOrd="6" destOrd="0" presId="urn:microsoft.com/office/officeart/2005/8/layout/chevron2"/>
    <dgm:cxn modelId="{09959A95-90CA-4CBD-87A2-E2B45D620323}" type="presParOf" srcId="{4E94C585-631D-4433-BC5B-AA26E41243F3}" destId="{749B6B92-B001-4B21-B09C-E62AF921B908}" srcOrd="0" destOrd="0" presId="urn:microsoft.com/office/officeart/2005/8/layout/chevron2"/>
    <dgm:cxn modelId="{94F39293-7814-45CF-9316-49A6417C2026}" type="presParOf" srcId="{4E94C585-631D-4433-BC5B-AA26E41243F3}" destId="{C311C562-9764-4C90-8B6B-599BE9CB4AFB}" srcOrd="1" destOrd="0" presId="urn:microsoft.com/office/officeart/2005/8/layout/chevron2"/>
    <dgm:cxn modelId="{E39A8ADE-4049-4DA3-B39C-AEA13A05582E}" type="presParOf" srcId="{F4AE33B7-D93C-4433-A94D-7670E7B31FF0}" destId="{675D3F2F-CE86-4600-94F6-E3056D4A7A8A}" srcOrd="7" destOrd="0" presId="urn:microsoft.com/office/officeart/2005/8/layout/chevron2"/>
    <dgm:cxn modelId="{B2A1D95E-4846-45B7-9734-058854FCC086}" type="presParOf" srcId="{F4AE33B7-D93C-4433-A94D-7670E7B31FF0}" destId="{0002178B-C31B-4AA5-85BB-E9922486288A}" srcOrd="8" destOrd="0" presId="urn:microsoft.com/office/officeart/2005/8/layout/chevron2"/>
    <dgm:cxn modelId="{894FDDD6-3ADC-41C3-B89D-03E8CCDF2D80}" type="presParOf" srcId="{0002178B-C31B-4AA5-85BB-E9922486288A}" destId="{14C36E7A-B218-4834-8A29-0CD5D14B1A48}" srcOrd="0" destOrd="0" presId="urn:microsoft.com/office/officeart/2005/8/layout/chevron2"/>
    <dgm:cxn modelId="{4B3D1DDD-BD66-4470-877D-6B3BB3647E2A}" type="presParOf" srcId="{0002178B-C31B-4AA5-85BB-E9922486288A}" destId="{A32F1998-67BB-465B-B626-B7224A1DA96F}" srcOrd="1" destOrd="0" presId="urn:microsoft.com/office/officeart/2005/8/layout/chevron2"/>
    <dgm:cxn modelId="{96D29580-3873-46E8-A080-AE0E18CA9B64}" type="presParOf" srcId="{F4AE33B7-D93C-4433-A94D-7670E7B31FF0}" destId="{B2E11CBA-35F4-460C-AE51-59D155458C1E}" srcOrd="9" destOrd="0" presId="urn:microsoft.com/office/officeart/2005/8/layout/chevron2"/>
    <dgm:cxn modelId="{2250A40B-56CD-4AE8-AAFB-C04479AB4C79}" type="presParOf" srcId="{F4AE33B7-D93C-4433-A94D-7670E7B31FF0}" destId="{E4A0A1F6-C19C-4016-A798-C096F0C3A819}" srcOrd="10" destOrd="0" presId="urn:microsoft.com/office/officeart/2005/8/layout/chevron2"/>
    <dgm:cxn modelId="{649BD5FE-DA63-4EC4-90FB-7CF2C55D4088}" type="presParOf" srcId="{E4A0A1F6-C19C-4016-A798-C096F0C3A819}" destId="{DAF58252-9B49-4A78-BE45-7491FBC08678}" srcOrd="0" destOrd="0" presId="urn:microsoft.com/office/officeart/2005/8/layout/chevron2"/>
    <dgm:cxn modelId="{20566B27-E5B6-4B34-9505-B89893E3ABA6}" type="presParOf" srcId="{E4A0A1F6-C19C-4016-A798-C096F0C3A819}" destId="{AC3B9535-F34E-407F-BB2F-06B43C50DDB4}" srcOrd="1" destOrd="0" presId="urn:microsoft.com/office/officeart/2005/8/layout/chevron2"/>
    <dgm:cxn modelId="{8818DD36-2A06-4658-98D2-98E532F4964C}" type="presParOf" srcId="{F4AE33B7-D93C-4433-A94D-7670E7B31FF0}" destId="{3A646514-3F62-43BF-8B93-80B1E78D8527}" srcOrd="11" destOrd="0" presId="urn:microsoft.com/office/officeart/2005/8/layout/chevron2"/>
    <dgm:cxn modelId="{B5433B15-7B2A-4A61-B9C0-732E61056C75}" type="presParOf" srcId="{F4AE33B7-D93C-4433-A94D-7670E7B31FF0}" destId="{E5EC6CD2-8365-4A1A-A2E1-E7FC9F7DC7F7}" srcOrd="12" destOrd="0" presId="urn:microsoft.com/office/officeart/2005/8/layout/chevron2"/>
    <dgm:cxn modelId="{35F4D6D4-9EEB-4C9B-970A-24FD24555E1D}" type="presParOf" srcId="{E5EC6CD2-8365-4A1A-A2E1-E7FC9F7DC7F7}" destId="{E8E62C7B-DE06-4CFC-9550-7619A19A3E1F}" srcOrd="0" destOrd="0" presId="urn:microsoft.com/office/officeart/2005/8/layout/chevron2"/>
    <dgm:cxn modelId="{77B8B2E7-1B68-446E-A19F-A5020DB65254}" type="presParOf" srcId="{E5EC6CD2-8365-4A1A-A2E1-E7FC9F7DC7F7}" destId="{8B98CC3F-3E5E-46BD-8A27-D6FA9FA1FF43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A3388D-D718-4F0E-80AA-CD510A05CEB4}">
      <dsp:nvSpPr>
        <dsp:cNvPr id="0" name=""/>
        <dsp:cNvSpPr/>
      </dsp:nvSpPr>
      <dsp:spPr>
        <a:xfrm rot="5400000">
          <a:off x="-82283" y="84649"/>
          <a:ext cx="548559" cy="38399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600" kern="1200" dirty="0">
              <a:latin typeface="휴먼모음T" pitchFamily="18" charset="-127"/>
              <a:ea typeface="휴먼모음T" pitchFamily="18" charset="-127"/>
            </a:rPr>
            <a:t>1</a:t>
          </a:r>
          <a:endParaRPr lang="ko-KR" altLang="en-US" sz="1600" kern="1200" dirty="0">
            <a:latin typeface="휴먼모음T" pitchFamily="18" charset="-127"/>
            <a:ea typeface="휴먼모음T" pitchFamily="18" charset="-127"/>
          </a:endParaRPr>
        </a:p>
      </dsp:txBody>
      <dsp:txXfrm rot="-5400000">
        <a:off x="2" y="194361"/>
        <a:ext cx="383991" cy="164568"/>
      </dsp:txXfrm>
    </dsp:sp>
    <dsp:sp modelId="{45F8A266-4D4C-497D-A757-D858410BD716}">
      <dsp:nvSpPr>
        <dsp:cNvPr id="0" name=""/>
        <dsp:cNvSpPr/>
      </dsp:nvSpPr>
      <dsp:spPr>
        <a:xfrm rot="5400000">
          <a:off x="3531486" y="-3147494"/>
          <a:ext cx="356751" cy="665174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1600" b="1" kern="1200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 </a:t>
          </a:r>
          <a:r>
            <a:rPr lang="ko-KR" altLang="en-US" sz="1600" b="1" kern="1200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현장 맞춤형 교과운영</a:t>
          </a:r>
          <a:r>
            <a:rPr lang="ko-KR" altLang="en-US" sz="1600" b="1" kern="1200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을 통한</a:t>
          </a:r>
          <a:r>
            <a:rPr lang="ko-KR" altLang="en-US" sz="1600" b="1" kern="1200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 </a:t>
          </a:r>
          <a:r>
            <a:rPr lang="ko-KR" altLang="en-US" sz="1600" b="1" kern="1200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전공 교육 내실화 실현 </a:t>
          </a:r>
          <a:endParaRPr lang="ko-KR" altLang="en-US" sz="1600" b="1" kern="1200" dirty="0">
            <a:latin typeface="휴먼모음T" pitchFamily="18" charset="-127"/>
            <a:ea typeface="휴먼모음T" pitchFamily="18" charset="-127"/>
          </a:endParaRPr>
        </a:p>
      </dsp:txBody>
      <dsp:txXfrm rot="-5400000">
        <a:off x="383992" y="17415"/>
        <a:ext cx="6634325" cy="321921"/>
      </dsp:txXfrm>
    </dsp:sp>
    <dsp:sp modelId="{08F35AC5-0DAB-43EF-9ADE-F89809D6FDA9}">
      <dsp:nvSpPr>
        <dsp:cNvPr id="0" name=""/>
        <dsp:cNvSpPr/>
      </dsp:nvSpPr>
      <dsp:spPr>
        <a:xfrm rot="5400000">
          <a:off x="-82283" y="544495"/>
          <a:ext cx="548559" cy="38399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600" kern="1200" dirty="0">
              <a:latin typeface="휴먼모음T" pitchFamily="18" charset="-127"/>
              <a:ea typeface="휴먼모음T" pitchFamily="18" charset="-127"/>
            </a:rPr>
            <a:t>2</a:t>
          </a:r>
          <a:endParaRPr lang="ko-KR" altLang="en-US" sz="1600" kern="1200" dirty="0">
            <a:latin typeface="휴먼모음T" pitchFamily="18" charset="-127"/>
            <a:ea typeface="휴먼모음T" pitchFamily="18" charset="-127"/>
          </a:endParaRPr>
        </a:p>
      </dsp:txBody>
      <dsp:txXfrm rot="-5400000">
        <a:off x="2" y="654207"/>
        <a:ext cx="383991" cy="164568"/>
      </dsp:txXfrm>
    </dsp:sp>
    <dsp:sp modelId="{4AF7E3BF-ACE3-4175-A232-9EE7B9923578}">
      <dsp:nvSpPr>
        <dsp:cNvPr id="0" name=""/>
        <dsp:cNvSpPr/>
      </dsp:nvSpPr>
      <dsp:spPr>
        <a:xfrm rot="5400000">
          <a:off x="3531579" y="-2685376"/>
          <a:ext cx="356563" cy="665174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b="1" kern="1200" dirty="0">
              <a:latin typeface="휴먼모음T" pitchFamily="18" charset="-127"/>
              <a:ea typeface="휴먼모음T" pitchFamily="18" charset="-127"/>
            </a:rPr>
            <a:t> </a:t>
          </a:r>
          <a:r>
            <a:rPr lang="ko-KR" altLang="en-US" sz="1600" b="1" kern="1200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교육 전문형 교과운영</a:t>
          </a:r>
          <a:r>
            <a:rPr lang="ko-KR" altLang="en-US" sz="1600" b="1" kern="1200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을</a:t>
          </a:r>
          <a:r>
            <a:rPr lang="ko-KR" altLang="en-US" sz="1600" b="1" kern="1200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 </a:t>
          </a:r>
          <a:r>
            <a:rPr lang="ko-KR" altLang="en-US" sz="1600" b="1" kern="1200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통한</a:t>
          </a:r>
          <a:r>
            <a:rPr lang="ko-KR" altLang="en-US" sz="1600" b="1" kern="1200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 </a:t>
          </a:r>
          <a:r>
            <a:rPr lang="ko-KR" altLang="en-US" sz="1600" b="1" kern="1200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전공 교육 내실화 실현</a:t>
          </a:r>
          <a:r>
            <a:rPr lang="ko-KR" altLang="en-US" sz="1600" b="1" kern="1200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  </a:t>
          </a:r>
        </a:p>
      </dsp:txBody>
      <dsp:txXfrm rot="-5400000">
        <a:off x="383991" y="479618"/>
        <a:ext cx="6634334" cy="321751"/>
      </dsp:txXfrm>
    </dsp:sp>
    <dsp:sp modelId="{7040814E-54C5-4507-BF4B-78665F239565}">
      <dsp:nvSpPr>
        <dsp:cNvPr id="0" name=""/>
        <dsp:cNvSpPr/>
      </dsp:nvSpPr>
      <dsp:spPr>
        <a:xfrm rot="5400000">
          <a:off x="-82283" y="1004341"/>
          <a:ext cx="548559" cy="38399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600" kern="1200" dirty="0">
              <a:latin typeface="휴먼모음T" pitchFamily="18" charset="-127"/>
              <a:ea typeface="휴먼모음T" pitchFamily="18" charset="-127"/>
            </a:rPr>
            <a:t>3</a:t>
          </a:r>
          <a:endParaRPr lang="ko-KR" altLang="en-US" sz="1600" kern="1200" dirty="0">
            <a:latin typeface="휴먼모음T" pitchFamily="18" charset="-127"/>
            <a:ea typeface="휴먼모음T" pitchFamily="18" charset="-127"/>
          </a:endParaRPr>
        </a:p>
      </dsp:txBody>
      <dsp:txXfrm rot="-5400000">
        <a:off x="2" y="1114053"/>
        <a:ext cx="383991" cy="164568"/>
      </dsp:txXfrm>
    </dsp:sp>
    <dsp:sp modelId="{FADE1CD3-3474-47FA-A8DF-470A009A5CEB}">
      <dsp:nvSpPr>
        <dsp:cNvPr id="0" name=""/>
        <dsp:cNvSpPr/>
      </dsp:nvSpPr>
      <dsp:spPr>
        <a:xfrm rot="5400000">
          <a:off x="3531579" y="-2225530"/>
          <a:ext cx="356563" cy="665174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b="1" kern="1200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 </a:t>
          </a:r>
          <a:r>
            <a:rPr lang="ko-KR" altLang="en-US" sz="1600" b="1" kern="1200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헤어</a:t>
          </a:r>
          <a:r>
            <a:rPr lang="en-US" altLang="ko-KR" sz="1600" b="1" kern="1200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, </a:t>
          </a:r>
          <a:r>
            <a:rPr lang="ko-KR" altLang="en-US" sz="1600" b="1" kern="1200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피부</a:t>
          </a:r>
          <a:r>
            <a:rPr lang="en-US" altLang="ko-KR" sz="1600" b="1" kern="1200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, </a:t>
          </a:r>
          <a:r>
            <a:rPr lang="ko-KR" altLang="en-US" sz="1600" b="1" kern="1200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메이크업</a:t>
          </a:r>
          <a:r>
            <a:rPr lang="en-US" altLang="ko-KR" sz="1600" b="1" kern="1200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/</a:t>
          </a:r>
          <a:r>
            <a:rPr lang="ko-KR" altLang="en-US" sz="1600" b="1" kern="1200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네일</a:t>
          </a:r>
          <a:r>
            <a:rPr lang="en-US" altLang="ko-KR" sz="1600" b="1" kern="1200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, </a:t>
          </a:r>
          <a:r>
            <a:rPr lang="ko-KR" altLang="en-US" sz="1600" b="1" kern="1200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화장품 전공 </a:t>
          </a:r>
          <a:r>
            <a:rPr lang="ko-KR" altLang="en-US" sz="1600" b="1" kern="1200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교육의 </a:t>
          </a:r>
          <a:r>
            <a:rPr lang="ko-KR" altLang="en-US" sz="1600" b="1" kern="1200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다전공</a:t>
          </a:r>
          <a:r>
            <a:rPr lang="ko-KR" altLang="en-US" sz="1600" b="1" kern="1200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을 통한 전문성 확보</a:t>
          </a:r>
          <a:endParaRPr lang="ko-KR" altLang="en-US" sz="1600" b="1" kern="1200" dirty="0">
            <a:solidFill>
              <a:srgbClr val="FF0000"/>
            </a:solidFill>
            <a:latin typeface="휴먼모음T" pitchFamily="18" charset="-127"/>
            <a:ea typeface="휴먼모음T" pitchFamily="18" charset="-127"/>
          </a:endParaRPr>
        </a:p>
      </dsp:txBody>
      <dsp:txXfrm rot="-5400000">
        <a:off x="383991" y="939464"/>
        <a:ext cx="6634334" cy="321751"/>
      </dsp:txXfrm>
    </dsp:sp>
    <dsp:sp modelId="{749B6B92-B001-4B21-B09C-E62AF921B908}">
      <dsp:nvSpPr>
        <dsp:cNvPr id="0" name=""/>
        <dsp:cNvSpPr/>
      </dsp:nvSpPr>
      <dsp:spPr>
        <a:xfrm rot="5400000">
          <a:off x="-82283" y="1464188"/>
          <a:ext cx="548559" cy="38399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600" kern="1200" dirty="0">
              <a:latin typeface="휴먼모음T" pitchFamily="18" charset="-127"/>
              <a:ea typeface="휴먼모음T" pitchFamily="18" charset="-127"/>
            </a:rPr>
            <a:t>4</a:t>
          </a:r>
          <a:endParaRPr lang="ko-KR" altLang="en-US" sz="1600" kern="1200" dirty="0">
            <a:latin typeface="휴먼모음T" pitchFamily="18" charset="-127"/>
            <a:ea typeface="휴먼모음T" pitchFamily="18" charset="-127"/>
          </a:endParaRPr>
        </a:p>
      </dsp:txBody>
      <dsp:txXfrm rot="-5400000">
        <a:off x="2" y="1573900"/>
        <a:ext cx="383991" cy="164568"/>
      </dsp:txXfrm>
    </dsp:sp>
    <dsp:sp modelId="{C311C562-9764-4C90-8B6B-599BE9CB4AFB}">
      <dsp:nvSpPr>
        <dsp:cNvPr id="0" name=""/>
        <dsp:cNvSpPr/>
      </dsp:nvSpPr>
      <dsp:spPr>
        <a:xfrm rot="5400000">
          <a:off x="3531579" y="-1765684"/>
          <a:ext cx="356563" cy="665174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1600" b="1" kern="1200" dirty="0">
              <a:latin typeface="휴먼모음T" pitchFamily="18" charset="-127"/>
              <a:ea typeface="휴먼모음T" pitchFamily="18" charset="-127"/>
            </a:rPr>
            <a:t> </a:t>
          </a:r>
          <a:r>
            <a:rPr lang="en-US" altLang="ko-KR" sz="1600" b="1" kern="1200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K-OPEN </a:t>
          </a:r>
          <a:r>
            <a:rPr lang="ko-KR" altLang="en-US" sz="1600" b="1" kern="1200" dirty="0" err="1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트렉제</a:t>
          </a:r>
          <a:r>
            <a:rPr lang="ko-KR" altLang="en-US" sz="1600" b="1" kern="1200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 운영</a:t>
          </a:r>
          <a:r>
            <a:rPr lang="ko-KR" altLang="en-US" sz="1600" b="1" kern="1200" dirty="0">
              <a:latin typeface="휴먼모음T" pitchFamily="18" charset="-127"/>
              <a:ea typeface="휴먼모음T" pitchFamily="18" charset="-127"/>
            </a:rPr>
            <a:t>을 통한 전공별 특정분야 </a:t>
          </a:r>
          <a:r>
            <a:rPr lang="ko-KR" altLang="en-US" sz="1600" b="1" kern="1200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전문성 심화교육과정 </a:t>
          </a:r>
          <a:r>
            <a:rPr lang="ko-KR" altLang="en-US" sz="1600" b="1" kern="1200" dirty="0">
              <a:latin typeface="휴먼모음T" pitchFamily="18" charset="-127"/>
              <a:ea typeface="휴먼모음T" pitchFamily="18" charset="-127"/>
            </a:rPr>
            <a:t>이수</a:t>
          </a:r>
          <a:endParaRPr lang="ko-KR" altLang="en-US" sz="1600" kern="1200" dirty="0">
            <a:latin typeface="휴먼모음T" pitchFamily="18" charset="-127"/>
            <a:ea typeface="휴먼모음T" pitchFamily="18" charset="-127"/>
          </a:endParaRPr>
        </a:p>
      </dsp:txBody>
      <dsp:txXfrm rot="-5400000">
        <a:off x="383991" y="1399310"/>
        <a:ext cx="6634334" cy="321751"/>
      </dsp:txXfrm>
    </dsp:sp>
    <dsp:sp modelId="{14C36E7A-B218-4834-8A29-0CD5D14B1A48}">
      <dsp:nvSpPr>
        <dsp:cNvPr id="0" name=""/>
        <dsp:cNvSpPr/>
      </dsp:nvSpPr>
      <dsp:spPr>
        <a:xfrm rot="5400000">
          <a:off x="-82283" y="1924034"/>
          <a:ext cx="548559" cy="38399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600" b="1" kern="1200" dirty="0">
              <a:latin typeface="휴먼모음T" pitchFamily="18" charset="-127"/>
              <a:ea typeface="휴먼모음T" pitchFamily="18" charset="-127"/>
            </a:rPr>
            <a:t>5</a:t>
          </a:r>
          <a:endParaRPr lang="ko-KR" altLang="en-US" sz="1600" b="1" kern="1200" dirty="0">
            <a:latin typeface="휴먼모음T" pitchFamily="18" charset="-127"/>
            <a:ea typeface="휴먼모음T" pitchFamily="18" charset="-127"/>
          </a:endParaRPr>
        </a:p>
      </dsp:txBody>
      <dsp:txXfrm rot="-5400000">
        <a:off x="2" y="2033746"/>
        <a:ext cx="383991" cy="164568"/>
      </dsp:txXfrm>
    </dsp:sp>
    <dsp:sp modelId="{A32F1998-67BB-465B-B626-B7224A1DA96F}">
      <dsp:nvSpPr>
        <dsp:cNvPr id="0" name=""/>
        <dsp:cNvSpPr/>
      </dsp:nvSpPr>
      <dsp:spPr>
        <a:xfrm rot="5400000">
          <a:off x="3531579" y="-1305837"/>
          <a:ext cx="356563" cy="665174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b="1" kern="1200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 전공능력 및 취업</a:t>
          </a:r>
          <a:r>
            <a:rPr lang="en-US" altLang="ko-KR" sz="1600" b="1" kern="1200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/</a:t>
          </a:r>
          <a:r>
            <a:rPr lang="ko-KR" altLang="en-US" sz="1600" b="1" kern="1200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창업 능력 향상을 위한 전문가 초청 특강</a:t>
          </a:r>
          <a:r>
            <a:rPr lang="ko-KR" altLang="en-US" sz="1600" b="1" kern="1200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 </a:t>
          </a:r>
          <a:r>
            <a:rPr lang="ko-KR" altLang="en-US" sz="1600" b="1" kern="1200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 </a:t>
          </a:r>
        </a:p>
      </dsp:txBody>
      <dsp:txXfrm rot="-5400000">
        <a:off x="383991" y="1859157"/>
        <a:ext cx="6634334" cy="321751"/>
      </dsp:txXfrm>
    </dsp:sp>
    <dsp:sp modelId="{DAF58252-9B49-4A78-BE45-7491FBC08678}">
      <dsp:nvSpPr>
        <dsp:cNvPr id="0" name=""/>
        <dsp:cNvSpPr/>
      </dsp:nvSpPr>
      <dsp:spPr>
        <a:xfrm rot="5400000">
          <a:off x="-82283" y="2383880"/>
          <a:ext cx="548559" cy="38399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400" b="1" kern="1200" dirty="0">
              <a:latin typeface="휴먼모음T" pitchFamily="18" charset="-127"/>
              <a:ea typeface="휴먼모음T" pitchFamily="18" charset="-127"/>
            </a:rPr>
            <a:t>6</a:t>
          </a:r>
          <a:endParaRPr lang="ko-KR" altLang="en-US" sz="1400" b="1" kern="1200" dirty="0">
            <a:latin typeface="휴먼모음T" pitchFamily="18" charset="-127"/>
            <a:ea typeface="휴먼모음T" pitchFamily="18" charset="-127"/>
          </a:endParaRPr>
        </a:p>
      </dsp:txBody>
      <dsp:txXfrm rot="-5400000">
        <a:off x="2" y="2493592"/>
        <a:ext cx="383991" cy="164568"/>
      </dsp:txXfrm>
    </dsp:sp>
    <dsp:sp modelId="{AC3B9535-F34E-407F-BB2F-06B43C50DDB4}">
      <dsp:nvSpPr>
        <dsp:cNvPr id="0" name=""/>
        <dsp:cNvSpPr/>
      </dsp:nvSpPr>
      <dsp:spPr>
        <a:xfrm rot="5400000">
          <a:off x="3531579" y="-845991"/>
          <a:ext cx="356563" cy="665174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b="1" kern="1200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 전문성 향상에 적합한 </a:t>
          </a:r>
          <a:r>
            <a:rPr lang="ko-KR" altLang="en-US" sz="1600" b="1" kern="1200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최첨단 실험</a:t>
          </a:r>
          <a:r>
            <a:rPr lang="en-US" altLang="ko-KR" sz="1600" b="1" kern="1200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/</a:t>
          </a:r>
          <a:r>
            <a:rPr lang="ko-KR" altLang="en-US" sz="1600" b="1" kern="1200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실습실 환경 구축 </a:t>
          </a:r>
          <a:r>
            <a:rPr lang="en-US" altLang="ko-KR" sz="1600" b="1" kern="1200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– </a:t>
          </a:r>
          <a:r>
            <a:rPr lang="ko-KR" altLang="en-US" sz="1600" b="1" kern="1200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rPr>
            <a:t>현장형 교육 </a:t>
          </a:r>
          <a:r>
            <a:rPr lang="ko-KR" altLang="en-US" sz="1600" b="1" kern="1200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rPr>
            <a:t>실시  </a:t>
          </a:r>
          <a:endParaRPr lang="ko-KR" altLang="en-US" sz="1600" kern="1200" dirty="0">
            <a:latin typeface="휴먼모음T" pitchFamily="18" charset="-127"/>
            <a:ea typeface="휴먼모음T" pitchFamily="18" charset="-127"/>
          </a:endParaRPr>
        </a:p>
      </dsp:txBody>
      <dsp:txXfrm rot="-5400000">
        <a:off x="383991" y="2319003"/>
        <a:ext cx="6634334" cy="321751"/>
      </dsp:txXfrm>
    </dsp:sp>
    <dsp:sp modelId="{E8E62C7B-DE06-4CFC-9550-7619A19A3E1F}">
      <dsp:nvSpPr>
        <dsp:cNvPr id="0" name=""/>
        <dsp:cNvSpPr/>
      </dsp:nvSpPr>
      <dsp:spPr>
        <a:xfrm rot="5400000">
          <a:off x="-82283" y="2843726"/>
          <a:ext cx="548559" cy="38399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400" b="1" kern="1200" dirty="0">
              <a:latin typeface="휴먼모음T" pitchFamily="18" charset="-127"/>
              <a:ea typeface="휴먼모음T" pitchFamily="18" charset="-127"/>
            </a:rPr>
            <a:t>7</a:t>
          </a:r>
          <a:endParaRPr lang="ko-KR" altLang="en-US" sz="1400" b="1" kern="1200" dirty="0">
            <a:latin typeface="휴먼모음T" pitchFamily="18" charset="-127"/>
            <a:ea typeface="휴먼모음T" pitchFamily="18" charset="-127"/>
          </a:endParaRPr>
        </a:p>
      </dsp:txBody>
      <dsp:txXfrm rot="-5400000">
        <a:off x="2" y="2953438"/>
        <a:ext cx="383991" cy="164568"/>
      </dsp:txXfrm>
    </dsp:sp>
    <dsp:sp modelId="{8B98CC3F-3E5E-46BD-8A27-D6FA9FA1FF43}">
      <dsp:nvSpPr>
        <dsp:cNvPr id="0" name=""/>
        <dsp:cNvSpPr/>
      </dsp:nvSpPr>
      <dsp:spPr>
        <a:xfrm rot="5400000">
          <a:off x="3531579" y="-386145"/>
          <a:ext cx="356563" cy="665174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b="1" kern="1200">
              <a:latin typeface="휴먼모음T" pitchFamily="18" charset="-127"/>
              <a:ea typeface="휴먼모음T" pitchFamily="18" charset="-127"/>
            </a:rPr>
            <a:t> 외국인 유학생 학부 및 석</a:t>
          </a:r>
          <a:r>
            <a:rPr lang="en-US" altLang="ko-KR" sz="1600" b="1" kern="1200">
              <a:latin typeface="휴먼모음T" pitchFamily="18" charset="-127"/>
              <a:ea typeface="휴먼모음T" pitchFamily="18" charset="-127"/>
            </a:rPr>
            <a:t>·</a:t>
          </a:r>
          <a:r>
            <a:rPr lang="ko-KR" altLang="en-US" sz="1600" b="1" kern="1200">
              <a:latin typeface="휴먼모음T" pitchFamily="18" charset="-127"/>
              <a:ea typeface="휴먼모음T" pitchFamily="18" charset="-127"/>
            </a:rPr>
            <a:t>박사 과정 </a:t>
          </a:r>
          <a:r>
            <a:rPr lang="en-US" altLang="ko-KR" sz="1600" b="1" kern="1200">
              <a:latin typeface="휴먼모음T" pitchFamily="18" charset="-127"/>
              <a:ea typeface="휴먼모음T" pitchFamily="18" charset="-127"/>
            </a:rPr>
            <a:t>: </a:t>
          </a:r>
          <a:r>
            <a:rPr lang="ko-KR" altLang="en-US" sz="1600" b="1" kern="1200">
              <a:latin typeface="휴먼모음T" pitchFamily="18" charset="-127"/>
              <a:ea typeface="휴먼모음T" pitchFamily="18" charset="-127"/>
            </a:rPr>
            <a:t>중국 대학 교수 진출 </a:t>
          </a:r>
          <a:endParaRPr lang="ko-KR" altLang="en-US" sz="1600" kern="1200" dirty="0">
            <a:solidFill>
              <a:srgbClr val="FF0000"/>
            </a:solidFill>
            <a:latin typeface="휴먼모음T" pitchFamily="18" charset="-127"/>
            <a:ea typeface="휴먼모음T" pitchFamily="18" charset="-127"/>
          </a:endParaRPr>
        </a:p>
      </dsp:txBody>
      <dsp:txXfrm rot="-5400000">
        <a:off x="383991" y="2778849"/>
        <a:ext cx="6634334" cy="32175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47B8C5-B554-4D14-BEA2-99CEB4DF0929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B4108A-5EB8-48E6-8332-5D9DDB1487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67373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B4108A-5EB8-48E6-8332-5D9DDB148762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8866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Picture 5" descr="logo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244376"/>
            <a:ext cx="1512888" cy="3111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81273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Picture 5" descr="logo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244376"/>
            <a:ext cx="1512888" cy="311150"/>
          </a:xfrm>
          <a:prstGeom prst="rect">
            <a:avLst/>
          </a:prstGeom>
          <a:noFill/>
        </p:spPr>
      </p:pic>
      <p:sp>
        <p:nvSpPr>
          <p:cNvPr id="9" name="타원 8"/>
          <p:cNvSpPr/>
          <p:nvPr userDrawn="1"/>
        </p:nvSpPr>
        <p:spPr>
          <a:xfrm>
            <a:off x="226159" y="4857381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/>
          <p:cNvSpPr/>
          <p:nvPr userDrawn="1"/>
        </p:nvSpPr>
        <p:spPr>
          <a:xfrm>
            <a:off x="8676456" y="4749369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타원 10"/>
          <p:cNvSpPr/>
          <p:nvPr userDrawn="1"/>
        </p:nvSpPr>
        <p:spPr>
          <a:xfrm>
            <a:off x="226159" y="244701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 userDrawn="1"/>
        </p:nvCxnSpPr>
        <p:spPr>
          <a:xfrm>
            <a:off x="226159" y="627534"/>
            <a:ext cx="8666321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타원 12"/>
          <p:cNvSpPr/>
          <p:nvPr userDrawn="1"/>
        </p:nvSpPr>
        <p:spPr>
          <a:xfrm>
            <a:off x="8784468" y="303498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8913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3623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432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4790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4946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4502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0262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2211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9139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81"/>
            <a:ext cx="2057400" cy="4388644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81"/>
            <a:ext cx="6019800" cy="4388644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0005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E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C16504-B0E3-4659-A4CA-640CB6573F77}" type="datetimeFigureOut">
              <a:rPr lang="ko-KR" altLang="en-US" smtClean="0"/>
              <a:t>2021-02-22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9396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G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jpe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7" Type="http://schemas.openxmlformats.org/officeDocument/2006/relationships/image" Target="../media/image44.jpe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jpeg"/><Relationship Id="rId4" Type="http://schemas.openxmlformats.org/officeDocument/2006/relationships/image" Target="../media/image48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63.png"/><Relationship Id="rId7" Type="http://schemas.openxmlformats.org/officeDocument/2006/relationships/image" Target="../media/image6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png"/><Relationship Id="rId5" Type="http://schemas.openxmlformats.org/officeDocument/2006/relationships/image" Target="../media/image65.gif"/><Relationship Id="rId4" Type="http://schemas.openxmlformats.org/officeDocument/2006/relationships/image" Target="../media/image64.png"/><Relationship Id="rId9" Type="http://schemas.openxmlformats.org/officeDocument/2006/relationships/image" Target="../media/image6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7" Type="http://schemas.openxmlformats.org/officeDocument/2006/relationships/image" Target="../media/image77.jpe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jpeg"/><Relationship Id="rId5" Type="http://schemas.openxmlformats.org/officeDocument/2006/relationships/image" Target="../media/image75.png"/><Relationship Id="rId4" Type="http://schemas.openxmlformats.org/officeDocument/2006/relationships/image" Target="../media/image74.gif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타원 30"/>
          <p:cNvSpPr/>
          <p:nvPr/>
        </p:nvSpPr>
        <p:spPr>
          <a:xfrm flipH="1" flipV="1">
            <a:off x="3864401" y="1231018"/>
            <a:ext cx="3159770" cy="3140932"/>
          </a:xfrm>
          <a:prstGeom prst="ellipse">
            <a:avLst/>
          </a:prstGeom>
          <a:solidFill>
            <a:schemeClr val="accent5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7" name="직선 연결선 86"/>
          <p:cNvCxnSpPr/>
          <p:nvPr/>
        </p:nvCxnSpPr>
        <p:spPr>
          <a:xfrm>
            <a:off x="9716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직선 연결선 87"/>
          <p:cNvCxnSpPr/>
          <p:nvPr/>
        </p:nvCxnSpPr>
        <p:spPr>
          <a:xfrm>
            <a:off x="8172400" y="4741819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직선 연결선 88"/>
          <p:cNvCxnSpPr/>
          <p:nvPr/>
        </p:nvCxnSpPr>
        <p:spPr>
          <a:xfrm>
            <a:off x="241176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직선 연결선 89"/>
          <p:cNvCxnSpPr/>
          <p:nvPr/>
        </p:nvCxnSpPr>
        <p:spPr>
          <a:xfrm>
            <a:off x="3203848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/>
          <p:nvPr/>
        </p:nvCxnSpPr>
        <p:spPr>
          <a:xfrm>
            <a:off x="385192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>
            <a:off x="45720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>
            <a:off x="52920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직선 연결선 93"/>
          <p:cNvCxnSpPr/>
          <p:nvPr/>
        </p:nvCxnSpPr>
        <p:spPr>
          <a:xfrm>
            <a:off x="6001851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직선 연결선 94"/>
          <p:cNvCxnSpPr/>
          <p:nvPr/>
        </p:nvCxnSpPr>
        <p:spPr>
          <a:xfrm>
            <a:off x="673224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직선 연결선 95"/>
          <p:cNvCxnSpPr/>
          <p:nvPr/>
        </p:nvCxnSpPr>
        <p:spPr>
          <a:xfrm>
            <a:off x="745232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직선 연결선 96"/>
          <p:cNvCxnSpPr/>
          <p:nvPr/>
        </p:nvCxnSpPr>
        <p:spPr>
          <a:xfrm>
            <a:off x="81724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직선 연결선 97"/>
          <p:cNvCxnSpPr/>
          <p:nvPr/>
        </p:nvCxnSpPr>
        <p:spPr>
          <a:xfrm>
            <a:off x="88924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직선 연결선 98"/>
          <p:cNvCxnSpPr/>
          <p:nvPr/>
        </p:nvCxnSpPr>
        <p:spPr>
          <a:xfrm>
            <a:off x="226159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직사각형 65"/>
          <p:cNvSpPr/>
          <p:nvPr/>
        </p:nvSpPr>
        <p:spPr>
          <a:xfrm>
            <a:off x="838336" y="2179880"/>
            <a:ext cx="252028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ko-KR" sz="1600" b="1" dirty="0">
                <a:solidFill>
                  <a:srgbClr val="00B0F0"/>
                </a:solidFill>
                <a:ea typeface="HY신명조" panose="02030600000101010101" pitchFamily="18" charset="-127"/>
              </a:rPr>
              <a:t>KWANGJU WOMEN’S</a:t>
            </a:r>
          </a:p>
          <a:p>
            <a:pPr algn="r"/>
            <a:r>
              <a:rPr lang="en-US" altLang="ko-KR" sz="1600" b="1" dirty="0">
                <a:solidFill>
                  <a:srgbClr val="00B0F0"/>
                </a:solidFill>
                <a:ea typeface="HY신명조" panose="02030600000101010101" pitchFamily="18" charset="-127"/>
              </a:rPr>
              <a:t> UNIVERSITY</a:t>
            </a:r>
            <a:endParaRPr lang="en-US" altLang="ko-KR" sz="1400" b="1" dirty="0">
              <a:solidFill>
                <a:srgbClr val="00B0F0"/>
              </a:solidFill>
              <a:ea typeface="HY신명조" panose="02030600000101010101" pitchFamily="18" charset="-127"/>
            </a:endParaRPr>
          </a:p>
          <a:p>
            <a:pPr algn="r"/>
            <a:r>
              <a:rPr lang="en-US" altLang="ko-KR" sz="1600" b="1" dirty="0">
                <a:solidFill>
                  <a:srgbClr val="0070C0"/>
                </a:solidFill>
                <a:ea typeface="HY신명조" panose="02030600000101010101" pitchFamily="18" charset="-127"/>
              </a:rPr>
              <a:t>2021</a:t>
            </a:r>
          </a:p>
        </p:txBody>
      </p:sp>
      <p:sp>
        <p:nvSpPr>
          <p:cNvPr id="81" name="타원 80"/>
          <p:cNvSpPr/>
          <p:nvPr/>
        </p:nvSpPr>
        <p:spPr>
          <a:xfrm>
            <a:off x="226159" y="195486"/>
            <a:ext cx="216024" cy="216024"/>
          </a:xfrm>
          <a:prstGeom prst="ellipse">
            <a:avLst/>
          </a:prstGeom>
          <a:solidFill>
            <a:srgbClr val="AAE9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타원 81"/>
          <p:cNvSpPr/>
          <p:nvPr/>
        </p:nvSpPr>
        <p:spPr>
          <a:xfrm>
            <a:off x="8784468" y="303498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타원 82"/>
          <p:cNvSpPr/>
          <p:nvPr/>
        </p:nvSpPr>
        <p:spPr>
          <a:xfrm>
            <a:off x="8676456" y="4749369"/>
            <a:ext cx="216024" cy="21602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타원 84"/>
          <p:cNvSpPr/>
          <p:nvPr/>
        </p:nvSpPr>
        <p:spPr>
          <a:xfrm>
            <a:off x="611560" y="4633807"/>
            <a:ext cx="108012" cy="108012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타원 78"/>
          <p:cNvSpPr/>
          <p:nvPr/>
        </p:nvSpPr>
        <p:spPr>
          <a:xfrm>
            <a:off x="3333132" y="1154728"/>
            <a:ext cx="1117539" cy="1117539"/>
          </a:xfrm>
          <a:prstGeom prst="ellipse">
            <a:avLst/>
          </a:prstGeom>
          <a:solidFill>
            <a:srgbClr val="00B0F0">
              <a:alpha val="8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타원 77"/>
          <p:cNvSpPr/>
          <p:nvPr/>
        </p:nvSpPr>
        <p:spPr>
          <a:xfrm>
            <a:off x="3702383" y="1123407"/>
            <a:ext cx="3123331" cy="3140932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타원 79"/>
          <p:cNvSpPr/>
          <p:nvPr/>
        </p:nvSpPr>
        <p:spPr>
          <a:xfrm>
            <a:off x="6158452" y="3453061"/>
            <a:ext cx="658277" cy="65827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3154963" y="1761983"/>
            <a:ext cx="4248473" cy="1879489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ko-KR" altLang="en-US" sz="2000" b="1" dirty="0">
                <a:solidFill>
                  <a:srgbClr val="FFFF00"/>
                </a:solidFill>
                <a:latin typeface="+mj-ea"/>
                <a:ea typeface="+mj-ea"/>
              </a:rPr>
              <a:t>신입생 여러분의 </a:t>
            </a:r>
            <a:endParaRPr lang="en-US" altLang="ko-KR" sz="2000" b="1" dirty="0">
              <a:solidFill>
                <a:srgbClr val="FFFF00"/>
              </a:solidFill>
              <a:latin typeface="+mj-ea"/>
              <a:ea typeface="+mj-ea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b="1" dirty="0">
                <a:solidFill>
                  <a:srgbClr val="FFFF00"/>
                </a:solidFill>
                <a:latin typeface="+mj-ea"/>
                <a:ea typeface="+mj-ea"/>
              </a:rPr>
              <a:t>입학을</a:t>
            </a:r>
            <a:r>
              <a:rPr lang="en-US" altLang="ko-KR" sz="2000" b="1" dirty="0">
                <a:solidFill>
                  <a:srgbClr val="FFFF00"/>
                </a:solidFill>
                <a:latin typeface="+mj-ea"/>
                <a:ea typeface="+mj-ea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ko-KR" altLang="en-US" sz="2000" b="1" dirty="0">
                <a:solidFill>
                  <a:srgbClr val="FFFF00"/>
                </a:solidFill>
                <a:latin typeface="+mj-ea"/>
                <a:ea typeface="+mj-ea"/>
              </a:rPr>
              <a:t>진심으로 </a:t>
            </a:r>
            <a:endParaRPr lang="en-US" altLang="ko-KR" sz="2000" b="1" dirty="0">
              <a:solidFill>
                <a:srgbClr val="FFFF00"/>
              </a:solidFill>
              <a:latin typeface="+mj-ea"/>
              <a:ea typeface="+mj-ea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b="1" dirty="0">
                <a:solidFill>
                  <a:srgbClr val="FFFF00"/>
                </a:solidFill>
                <a:latin typeface="+mj-ea"/>
                <a:ea typeface="+mj-ea"/>
              </a:rPr>
              <a:t>환영합니다</a:t>
            </a:r>
          </a:p>
        </p:txBody>
      </p:sp>
      <p:sp>
        <p:nvSpPr>
          <p:cNvPr id="29" name="타원 28"/>
          <p:cNvSpPr/>
          <p:nvPr/>
        </p:nvSpPr>
        <p:spPr>
          <a:xfrm>
            <a:off x="7067031" y="1203405"/>
            <a:ext cx="216024" cy="216024"/>
          </a:xfrm>
          <a:prstGeom prst="ellipse">
            <a:avLst/>
          </a:prstGeom>
          <a:solidFill>
            <a:schemeClr val="accent5">
              <a:lumMod val="60000"/>
              <a:lumOff val="40000"/>
              <a:alpha val="3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7626820" y="3463267"/>
            <a:ext cx="144016" cy="144016"/>
          </a:xfrm>
          <a:prstGeom prst="ellipse">
            <a:avLst/>
          </a:prstGeom>
          <a:solidFill>
            <a:srgbClr val="749BCA">
              <a:alpha val="3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1138738" y="2974181"/>
            <a:ext cx="280831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2400" b="1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미용과학부</a:t>
            </a:r>
            <a:endParaRPr lang="en-US" altLang="ko-KR" sz="2400" b="1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91837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직선 연결선 27"/>
          <p:cNvCxnSpPr/>
          <p:nvPr/>
        </p:nvCxnSpPr>
        <p:spPr>
          <a:xfrm>
            <a:off x="467544" y="12347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타원 31"/>
          <p:cNvSpPr/>
          <p:nvPr/>
        </p:nvSpPr>
        <p:spPr>
          <a:xfrm flipH="1" flipV="1">
            <a:off x="667723" y="868180"/>
            <a:ext cx="3136490" cy="3127756"/>
          </a:xfrm>
          <a:prstGeom prst="ellipse">
            <a:avLst/>
          </a:prstGeom>
          <a:solidFill>
            <a:srgbClr val="00B0F0">
              <a:alpha val="3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6" name="직선 연결선 25"/>
          <p:cNvCxnSpPr/>
          <p:nvPr/>
        </p:nvCxnSpPr>
        <p:spPr>
          <a:xfrm>
            <a:off x="81724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52920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>
            <a:off x="6228184" y="-346829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>
            <a:off x="673224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>
            <a:off x="7164288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>
            <a:off x="9716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>
            <a:off x="16916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241176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3347864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385192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45720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>
            <a:off x="88924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3973787" y="1954918"/>
            <a:ext cx="4615141" cy="342401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01 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연혁</a:t>
            </a:r>
            <a:endParaRPr lang="en-US" altLang="ko-KR" sz="1400" b="1" dirty="0">
              <a:solidFill>
                <a:schemeClr val="tx2">
                  <a:lumMod val="75000"/>
                </a:schemeClr>
              </a:solidFill>
              <a:latin typeface="+mn-ea"/>
            </a:endParaRPr>
          </a:p>
          <a:p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                     </a:t>
            </a:r>
            <a:endParaRPr lang="en-US" altLang="ko-KR" sz="1400" b="1" dirty="0">
              <a:solidFill>
                <a:schemeClr val="tx2">
                  <a:lumMod val="75000"/>
                </a:schemeClr>
              </a:solidFill>
              <a:latin typeface="+mn-ea"/>
            </a:endParaRPr>
          </a:p>
          <a:p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02 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교수 소개</a:t>
            </a:r>
            <a:endParaRPr lang="en-US" altLang="ko-KR" sz="1400" b="1" dirty="0">
              <a:solidFill>
                <a:schemeClr val="tx2">
                  <a:lumMod val="75000"/>
                </a:schemeClr>
              </a:solidFill>
              <a:latin typeface="+mn-ea"/>
            </a:endParaRPr>
          </a:p>
          <a:p>
            <a:endParaRPr lang="en-US" altLang="ko-KR" sz="1400" b="1" dirty="0">
              <a:solidFill>
                <a:schemeClr val="tx2">
                  <a:lumMod val="75000"/>
                </a:schemeClr>
              </a:solidFill>
              <a:latin typeface="+mn-ea"/>
            </a:endParaRPr>
          </a:p>
          <a:p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03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 강의실 소개</a:t>
            </a:r>
            <a:endParaRPr lang="en-US" altLang="ko-KR" sz="1400" b="1" dirty="0">
              <a:solidFill>
                <a:schemeClr val="tx2">
                  <a:lumMod val="75000"/>
                </a:schemeClr>
              </a:solidFill>
              <a:latin typeface="+mn-ea"/>
            </a:endParaRPr>
          </a:p>
          <a:p>
            <a:endParaRPr lang="en-US" altLang="ko-KR" sz="1400" b="1" dirty="0">
              <a:solidFill>
                <a:schemeClr val="tx2">
                  <a:lumMod val="75000"/>
                </a:schemeClr>
              </a:solidFill>
              <a:latin typeface="+mn-ea"/>
            </a:endParaRPr>
          </a:p>
          <a:p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04 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학제 구성</a:t>
            </a:r>
            <a:endParaRPr lang="en-US" altLang="ko-KR" sz="1400" b="1" dirty="0">
              <a:solidFill>
                <a:schemeClr val="tx2">
                  <a:lumMod val="75000"/>
                </a:schemeClr>
              </a:solidFill>
              <a:latin typeface="+mn-ea"/>
            </a:endParaRPr>
          </a:p>
          <a:p>
            <a:endParaRPr lang="en-US" altLang="ko-KR" sz="1400" b="1" dirty="0">
              <a:solidFill>
                <a:schemeClr val="tx2">
                  <a:lumMod val="75000"/>
                </a:schemeClr>
              </a:solidFill>
              <a:latin typeface="+mn-ea"/>
            </a:endParaRPr>
          </a:p>
          <a:p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05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 학부 비전</a:t>
            </a:r>
            <a:endParaRPr lang="en-US" altLang="ko-KR" sz="1400" b="1" dirty="0">
              <a:solidFill>
                <a:schemeClr val="tx2">
                  <a:lumMod val="75000"/>
                </a:schemeClr>
              </a:solidFill>
              <a:latin typeface="+mn-ea"/>
            </a:endParaRPr>
          </a:p>
          <a:p>
            <a:endParaRPr lang="en-US" altLang="ko-KR" sz="1400" b="1" dirty="0">
              <a:solidFill>
                <a:schemeClr val="tx2">
                  <a:lumMod val="75000"/>
                </a:schemeClr>
              </a:solidFill>
              <a:latin typeface="+mn-ea"/>
            </a:endParaRPr>
          </a:p>
          <a:p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06 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차별화 및 특성화</a:t>
            </a:r>
            <a:endParaRPr lang="en-US" altLang="ko-KR" sz="1400" b="1" dirty="0">
              <a:solidFill>
                <a:schemeClr val="tx2">
                  <a:lumMod val="75000"/>
                </a:schemeClr>
              </a:solidFill>
              <a:latin typeface="+mn-ea"/>
            </a:endParaRPr>
          </a:p>
          <a:p>
            <a:endParaRPr lang="en-US" altLang="ko-KR" sz="1400" b="1" dirty="0">
              <a:solidFill>
                <a:schemeClr val="tx2">
                  <a:lumMod val="75000"/>
                </a:schemeClr>
              </a:solidFill>
              <a:latin typeface="+mn-ea"/>
            </a:endParaRPr>
          </a:p>
          <a:p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07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 운영 전략</a:t>
            </a:r>
            <a:endParaRPr lang="en-US" altLang="ko-KR" sz="1400" b="1" dirty="0">
              <a:solidFill>
                <a:schemeClr val="tx2">
                  <a:lumMod val="75000"/>
                </a:schemeClr>
              </a:solidFill>
              <a:latin typeface="+mn-ea"/>
            </a:endParaRPr>
          </a:p>
          <a:p>
            <a:endParaRPr lang="en-US" altLang="ko-KR" sz="1200" b="1" dirty="0">
              <a:solidFill>
                <a:schemeClr val="tx2">
                  <a:lumMod val="75000"/>
                </a:schemeClr>
              </a:solidFill>
              <a:latin typeface="+mn-ea"/>
            </a:endParaRPr>
          </a:p>
          <a:p>
            <a:endParaRPr lang="en-US" altLang="ko-KR" sz="1150" b="1" dirty="0">
              <a:solidFill>
                <a:schemeClr val="tx2">
                  <a:lumMod val="75000"/>
                </a:schemeClr>
              </a:solidFill>
              <a:latin typeface="+mn-ea"/>
            </a:endParaRPr>
          </a:p>
          <a:p>
            <a:endParaRPr lang="en-US" altLang="ko-KR" sz="1150" b="1" dirty="0">
              <a:solidFill>
                <a:schemeClr val="tx2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8284611" y="4749369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/>
          <p:cNvSpPr/>
          <p:nvPr/>
        </p:nvSpPr>
        <p:spPr>
          <a:xfrm>
            <a:off x="8784468" y="303498"/>
            <a:ext cx="108012" cy="108012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/>
          <p:cNvSpPr/>
          <p:nvPr/>
        </p:nvSpPr>
        <p:spPr>
          <a:xfrm>
            <a:off x="611560" y="843558"/>
            <a:ext cx="3032734" cy="295358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655674" y="2355726"/>
            <a:ext cx="1876409" cy="461665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ko-KR" sz="2400" b="1" dirty="0">
                <a:solidFill>
                  <a:srgbClr val="FEFEF8"/>
                </a:solidFill>
                <a:latin typeface="+mj-ea"/>
                <a:ea typeface="+mj-ea"/>
              </a:rPr>
              <a:t>CONTENTS</a:t>
            </a:r>
          </a:p>
        </p:txBody>
      </p:sp>
      <p:sp>
        <p:nvSpPr>
          <p:cNvPr id="34" name="타원 33"/>
          <p:cNvSpPr/>
          <p:nvPr/>
        </p:nvSpPr>
        <p:spPr>
          <a:xfrm>
            <a:off x="2865267" y="3029962"/>
            <a:ext cx="728516" cy="695106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/>
          <p:cNvSpPr/>
          <p:nvPr/>
        </p:nvSpPr>
        <p:spPr>
          <a:xfrm>
            <a:off x="736369" y="1908327"/>
            <a:ext cx="2783116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100" b="1" dirty="0">
                <a:solidFill>
                  <a:srgbClr val="FFFF00"/>
                </a:solidFill>
                <a:ea typeface="HY신명조" panose="02030600000101010101" pitchFamily="18" charset="-127"/>
              </a:rPr>
              <a:t>KWANGJU WOMEN’S UNIVERSITY </a:t>
            </a:r>
            <a:r>
              <a:rPr lang="en-US" altLang="ko-KR" sz="1400" b="1" dirty="0">
                <a:solidFill>
                  <a:srgbClr val="FFFF00"/>
                </a:solidFill>
                <a:latin typeface="+mn-ea"/>
              </a:rPr>
              <a:t>2021 </a:t>
            </a:r>
            <a:r>
              <a:rPr lang="ko-KR" altLang="en-US" sz="1400" b="1" dirty="0">
                <a:solidFill>
                  <a:srgbClr val="FFFF00"/>
                </a:solidFill>
                <a:latin typeface="+mn-ea"/>
              </a:rPr>
              <a:t>미용과학부</a:t>
            </a:r>
            <a:endParaRPr lang="en-US" altLang="ko-KR" sz="1100" b="1" dirty="0">
              <a:solidFill>
                <a:srgbClr val="FFFF00"/>
              </a:solidFill>
              <a:latin typeface="+mn-ea"/>
            </a:endParaRPr>
          </a:p>
        </p:txBody>
      </p:sp>
      <p:sp>
        <p:nvSpPr>
          <p:cNvPr id="9" name="원호 8"/>
          <p:cNvSpPr/>
          <p:nvPr/>
        </p:nvSpPr>
        <p:spPr>
          <a:xfrm rot="19890590">
            <a:off x="1962787" y="1212093"/>
            <a:ext cx="4435673" cy="3061149"/>
          </a:xfrm>
          <a:prstGeom prst="arc">
            <a:avLst/>
          </a:prstGeom>
          <a:ln w="9525">
            <a:solidFill>
              <a:srgbClr val="4A7DBA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타원 36"/>
          <p:cNvSpPr/>
          <p:nvPr/>
        </p:nvSpPr>
        <p:spPr>
          <a:xfrm>
            <a:off x="5921736" y="1606664"/>
            <a:ext cx="296910" cy="296645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타원 37"/>
          <p:cNvSpPr/>
          <p:nvPr/>
        </p:nvSpPr>
        <p:spPr>
          <a:xfrm>
            <a:off x="3889903" y="914310"/>
            <a:ext cx="148455" cy="14845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4A7DBA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5701978" y="1932075"/>
            <a:ext cx="4615141" cy="318548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08 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교육과정</a:t>
            </a:r>
            <a:endParaRPr lang="en-US" altLang="ko-KR" sz="1400" b="1" dirty="0">
              <a:solidFill>
                <a:schemeClr val="tx2">
                  <a:lumMod val="75000"/>
                </a:schemeClr>
              </a:solidFill>
              <a:latin typeface="+mn-ea"/>
            </a:endParaRPr>
          </a:p>
          <a:p>
            <a:endParaRPr lang="en-US" altLang="ko-KR" sz="1400" b="1" dirty="0">
              <a:solidFill>
                <a:schemeClr val="tx2">
                  <a:lumMod val="75000"/>
                </a:schemeClr>
              </a:solidFill>
              <a:latin typeface="+mn-ea"/>
            </a:endParaRPr>
          </a:p>
          <a:p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09 </a:t>
            </a:r>
            <a:r>
              <a:rPr lang="ko-KR" altLang="en-US" sz="1400" b="1" dirty="0" err="1">
                <a:solidFill>
                  <a:schemeClr val="tx2">
                    <a:lumMod val="75000"/>
                  </a:schemeClr>
                </a:solidFill>
                <a:latin typeface="+mn-ea"/>
              </a:rPr>
              <a:t>비교과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 교육과정</a:t>
            </a:r>
            <a:endParaRPr lang="en-US" altLang="ko-KR" sz="1400" b="1" dirty="0">
              <a:solidFill>
                <a:schemeClr val="tx2">
                  <a:lumMod val="75000"/>
                </a:schemeClr>
              </a:solidFill>
              <a:latin typeface="+mn-ea"/>
            </a:endParaRPr>
          </a:p>
          <a:p>
            <a:endParaRPr lang="en-US" altLang="ko-KR" sz="1400" b="1" dirty="0">
              <a:solidFill>
                <a:schemeClr val="tx2">
                  <a:lumMod val="75000"/>
                </a:schemeClr>
              </a:solidFill>
              <a:latin typeface="+mn-ea"/>
            </a:endParaRPr>
          </a:p>
          <a:p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10 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장학 제도</a:t>
            </a:r>
            <a:endParaRPr lang="en-US" altLang="ko-KR" sz="1400" b="1" dirty="0">
              <a:solidFill>
                <a:schemeClr val="tx2">
                  <a:lumMod val="75000"/>
                </a:schemeClr>
              </a:solidFill>
              <a:latin typeface="+mn-ea"/>
            </a:endParaRPr>
          </a:p>
          <a:p>
            <a:endParaRPr lang="en-US" altLang="ko-KR" sz="1400" b="1" dirty="0">
              <a:solidFill>
                <a:schemeClr val="tx2">
                  <a:lumMod val="75000"/>
                </a:schemeClr>
              </a:solidFill>
              <a:latin typeface="+mn-ea"/>
            </a:endParaRPr>
          </a:p>
          <a:p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11 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언론 보도</a:t>
            </a:r>
            <a:endParaRPr lang="en-US" altLang="ko-KR" sz="1400" b="1" dirty="0">
              <a:solidFill>
                <a:schemeClr val="tx2">
                  <a:lumMod val="75000"/>
                </a:schemeClr>
              </a:solidFill>
              <a:latin typeface="+mn-ea"/>
            </a:endParaRPr>
          </a:p>
          <a:p>
            <a:endParaRPr lang="en-US" altLang="ko-KR" sz="1400" b="1" dirty="0">
              <a:solidFill>
                <a:schemeClr val="tx2">
                  <a:lumMod val="75000"/>
                </a:schemeClr>
              </a:solidFill>
              <a:latin typeface="+mn-ea"/>
            </a:endParaRPr>
          </a:p>
          <a:p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13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 졸업생 취업현황</a:t>
            </a:r>
            <a:endParaRPr lang="en-US" altLang="ko-KR" sz="1400" b="1" dirty="0">
              <a:solidFill>
                <a:schemeClr val="tx2">
                  <a:lumMod val="75000"/>
                </a:schemeClr>
              </a:solidFill>
              <a:latin typeface="+mn-ea"/>
            </a:endParaRPr>
          </a:p>
          <a:p>
            <a:endParaRPr lang="en-US" altLang="ko-KR" sz="1400" b="1" dirty="0">
              <a:solidFill>
                <a:schemeClr val="tx2">
                  <a:lumMod val="75000"/>
                </a:schemeClr>
              </a:solidFill>
              <a:latin typeface="+mn-ea"/>
            </a:endParaRPr>
          </a:p>
          <a:p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14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 졸업생의 빛나는 미용인생의 시작</a:t>
            </a:r>
            <a:endParaRPr lang="en-US" altLang="ko-KR" sz="1400" b="1" dirty="0">
              <a:solidFill>
                <a:schemeClr val="tx2">
                  <a:lumMod val="75000"/>
                </a:schemeClr>
              </a:solidFill>
              <a:latin typeface="+mn-ea"/>
            </a:endParaRPr>
          </a:p>
          <a:p>
            <a:endParaRPr lang="en-US" altLang="ko-KR" sz="1200" b="1" dirty="0">
              <a:solidFill>
                <a:schemeClr val="tx2">
                  <a:lumMod val="75000"/>
                </a:schemeClr>
              </a:solidFill>
              <a:latin typeface="+mn-ea"/>
            </a:endParaRPr>
          </a:p>
          <a:p>
            <a:endParaRPr lang="en-US" altLang="ko-KR" sz="1200" b="1" dirty="0">
              <a:solidFill>
                <a:schemeClr val="tx2">
                  <a:lumMod val="75000"/>
                </a:schemeClr>
              </a:solidFill>
              <a:latin typeface="+mn-ea"/>
            </a:endParaRPr>
          </a:p>
          <a:p>
            <a:endParaRPr lang="en-US" altLang="ko-KR" sz="1150" b="1" dirty="0">
              <a:solidFill>
                <a:schemeClr val="tx2">
                  <a:lumMod val="75000"/>
                </a:schemeClr>
              </a:solidFill>
              <a:latin typeface="+mn-ea"/>
            </a:endParaRPr>
          </a:p>
          <a:p>
            <a:endParaRPr lang="en-US" altLang="ko-KR" sz="1150" b="1" dirty="0">
              <a:solidFill>
                <a:schemeClr val="tx2">
                  <a:lumMod val="75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848851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221908"/>
            <a:ext cx="3600400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1.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연혁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970837" y="843558"/>
            <a:ext cx="7563060" cy="3758748"/>
            <a:chOff x="623508" y="438167"/>
            <a:chExt cx="8457775" cy="3758748"/>
          </a:xfrm>
        </p:grpSpPr>
        <p:sp>
          <p:nvSpPr>
            <p:cNvPr id="5" name="TextBox 4"/>
            <p:cNvSpPr txBox="1"/>
            <p:nvPr/>
          </p:nvSpPr>
          <p:spPr>
            <a:xfrm>
              <a:off x="2065041" y="438167"/>
              <a:ext cx="7016242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en-US" altLang="ko-KR" sz="1100" dirty="0">
                  <a:solidFill>
                    <a:srgbClr val="990033"/>
                  </a:solidFill>
                  <a:latin typeface="휴먼모음T" pitchFamily="18" charset="-127"/>
                  <a:ea typeface="휴먼모음T" pitchFamily="18" charset="-127"/>
                </a:rPr>
                <a:t>1999.02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  </a:t>
              </a:r>
              <a:r>
                <a:rPr lang="ko-KR" altLang="en-US" sz="1200" b="1" dirty="0">
                  <a:solidFill>
                    <a:srgbClr val="FF0000"/>
                  </a:solidFill>
                  <a:latin typeface="휴먼모음T" pitchFamily="18" charset="-127"/>
                  <a:ea typeface="휴먼모음T" pitchFamily="18" charset="-127"/>
                </a:rPr>
                <a:t>국내 </a:t>
              </a:r>
              <a:r>
                <a:rPr lang="en-US" altLang="ko-KR" sz="1200" b="1" dirty="0">
                  <a:solidFill>
                    <a:srgbClr val="FF0000"/>
                  </a:solidFill>
                  <a:latin typeface="휴먼모음T" pitchFamily="18" charset="-127"/>
                  <a:ea typeface="휴먼모음T" pitchFamily="18" charset="-127"/>
                </a:rPr>
                <a:t>4</a:t>
              </a:r>
              <a:r>
                <a:rPr lang="ko-KR" altLang="en-US" sz="1200" b="1" dirty="0">
                  <a:solidFill>
                    <a:srgbClr val="FF0000"/>
                  </a:solidFill>
                  <a:latin typeface="휴먼모음T" pitchFamily="18" charset="-127"/>
                  <a:ea typeface="휴먼모음T" pitchFamily="18" charset="-127"/>
                </a:rPr>
                <a:t>년제 최초 </a:t>
              </a:r>
              <a:r>
                <a:rPr lang="en-US" altLang="ko-KR" sz="1200" b="1" dirty="0">
                  <a:solidFill>
                    <a:srgbClr val="FF0000"/>
                  </a:solidFill>
                  <a:latin typeface="휴먼모음T" pitchFamily="18" charset="-127"/>
                  <a:ea typeface="휴먼모음T" pitchFamily="18" charset="-127"/>
                </a:rPr>
                <a:t>“</a:t>
              </a:r>
              <a:r>
                <a:rPr lang="ko-KR" altLang="en-US" sz="1200" b="1" dirty="0">
                  <a:solidFill>
                    <a:srgbClr val="FF0000"/>
                  </a:solidFill>
                  <a:latin typeface="휴먼모음T" pitchFamily="18" charset="-127"/>
                  <a:ea typeface="휴먼모음T" pitchFamily="18" charset="-127"/>
                </a:rPr>
                <a:t>미용과학과</a:t>
              </a:r>
              <a:r>
                <a:rPr lang="en-US" altLang="ko-KR" sz="1200" b="1" dirty="0">
                  <a:solidFill>
                    <a:srgbClr val="FF0000"/>
                  </a:solidFill>
                  <a:latin typeface="휴먼모음T" pitchFamily="18" charset="-127"/>
                  <a:ea typeface="휴먼모음T" pitchFamily="18" charset="-127"/>
                </a:rPr>
                <a:t>”</a:t>
              </a:r>
              <a:r>
                <a:rPr lang="ko-KR" altLang="en-US" sz="1200" b="1" dirty="0">
                  <a:solidFill>
                    <a:srgbClr val="FF0000"/>
                  </a:solidFill>
                  <a:latin typeface="휴먼모음T" pitchFamily="18" charset="-127"/>
                  <a:ea typeface="휴먼모음T" pitchFamily="18" charset="-127"/>
                </a:rPr>
                <a:t> 신설</a:t>
              </a:r>
              <a:endParaRPr lang="en-US" altLang="ko-KR" sz="12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endParaRPr>
            </a:p>
            <a:p>
              <a:pPr>
                <a:defRPr/>
              </a:pPr>
              <a:r>
                <a:rPr lang="en-US" altLang="ko-KR" sz="1100" dirty="0">
                  <a:solidFill>
                    <a:srgbClr val="990033"/>
                  </a:solidFill>
                  <a:latin typeface="휴먼모음T" pitchFamily="18" charset="-127"/>
                  <a:ea typeface="휴먼모음T" pitchFamily="18" charset="-127"/>
                </a:rPr>
                <a:t>2000.02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“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중등 정교사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1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급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(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미용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)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교직과정 설치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(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미용과학과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–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미용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), 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승인</a:t>
              </a:r>
              <a:endParaRPr lang="en-US" altLang="ko-KR" sz="1100" dirty="0">
                <a:latin typeface="휴먼모음T" pitchFamily="18" charset="-127"/>
                <a:ea typeface="휴먼모음T" pitchFamily="18" charset="-127"/>
              </a:endParaRPr>
            </a:p>
            <a:p>
              <a:pPr>
                <a:defRPr/>
              </a:pPr>
              <a:r>
                <a:rPr lang="en-US" altLang="ko-KR" sz="1100" dirty="0">
                  <a:solidFill>
                    <a:srgbClr val="990033"/>
                  </a:solidFill>
                  <a:latin typeface="휴먼모음T" pitchFamily="18" charset="-127"/>
                  <a:ea typeface="휴먼모음T" pitchFamily="18" charset="-127"/>
                </a:rPr>
                <a:t>2001.07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 “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특수대학원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– 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미용과학과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” 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설립인가</a:t>
              </a:r>
              <a:endParaRPr lang="en-US" altLang="ko-KR" sz="1100" dirty="0">
                <a:latin typeface="휴먼모음T" pitchFamily="18" charset="-127"/>
                <a:ea typeface="휴먼모음T" pitchFamily="18" charset="-127"/>
              </a:endParaRPr>
            </a:p>
            <a:p>
              <a:pPr>
                <a:defRPr/>
              </a:pPr>
              <a:r>
                <a:rPr lang="en-US" altLang="ko-KR" sz="1100" dirty="0">
                  <a:solidFill>
                    <a:srgbClr val="990033"/>
                  </a:solidFill>
                  <a:latin typeface="휴먼모음T" pitchFamily="18" charset="-127"/>
                  <a:ea typeface="휴먼모음T" pitchFamily="18" charset="-127"/>
                </a:rPr>
                <a:t>2001.09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 </a:t>
              </a:r>
              <a:r>
                <a:rPr lang="en-US" altLang="ko-KR" sz="1100" b="1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“</a:t>
              </a:r>
              <a:r>
                <a:rPr lang="ko-KR" altLang="en-US" sz="1100" b="1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교육대학원</a:t>
              </a:r>
              <a:r>
                <a:rPr lang="en-US" altLang="ko-KR" sz="1100" b="1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” </a:t>
              </a:r>
              <a:r>
                <a:rPr lang="ko-KR" altLang="en-US" sz="1100" b="1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설립인가</a:t>
              </a:r>
              <a:endParaRPr lang="en-US" altLang="ko-KR" sz="11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endParaRPr>
            </a:p>
            <a:p>
              <a:pPr>
                <a:defRPr/>
              </a:pPr>
              <a:r>
                <a:rPr lang="en-US" altLang="ko-KR" sz="1100" dirty="0">
                  <a:solidFill>
                    <a:schemeClr val="accent2">
                      <a:lumMod val="75000"/>
                    </a:schemeClr>
                  </a:solidFill>
                  <a:latin typeface="휴먼모음T" pitchFamily="18" charset="-127"/>
                  <a:ea typeface="휴먼모음T" pitchFamily="18" charset="-127"/>
                </a:rPr>
                <a:t>2001.08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“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서울 국제기능올림픽대회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” 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미용 직종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4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위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(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장려상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) 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수상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(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미용과학과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3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학년 </a:t>
              </a:r>
              <a:r>
                <a:rPr lang="ko-KR" altLang="en-US" sz="1100" dirty="0" err="1">
                  <a:latin typeface="휴먼모음T" pitchFamily="18" charset="-127"/>
                  <a:ea typeface="휴먼모음T" pitchFamily="18" charset="-127"/>
                </a:rPr>
                <a:t>임우경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 학생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)</a:t>
              </a:r>
            </a:p>
            <a:p>
              <a:pPr>
                <a:defRPr/>
              </a:pPr>
              <a:r>
                <a:rPr lang="en-US" altLang="ko-KR" sz="1100" dirty="0">
                  <a:solidFill>
                    <a:schemeClr val="accent2">
                      <a:lumMod val="75000"/>
                    </a:schemeClr>
                  </a:solidFill>
                  <a:latin typeface="휴먼모음T" pitchFamily="18" charset="-127"/>
                  <a:ea typeface="휴먼모음T" pitchFamily="18" charset="-127"/>
                </a:rPr>
                <a:t>2003.10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“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전국기능올림픽대회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” 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미용 직종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1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위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(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금메달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) 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수상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(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미용과학과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3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학년 손진아 학생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)</a:t>
              </a:r>
            </a:p>
            <a:p>
              <a:pPr>
                <a:defRPr/>
              </a:pPr>
              <a:r>
                <a:rPr lang="en-US" altLang="ko-KR" sz="1100" dirty="0">
                  <a:solidFill>
                    <a:schemeClr val="accent2">
                      <a:lumMod val="75000"/>
                    </a:schemeClr>
                  </a:solidFill>
                  <a:latin typeface="휴먼모음T" pitchFamily="18" charset="-127"/>
                  <a:ea typeface="휴먼모음T" pitchFamily="18" charset="-127"/>
                </a:rPr>
                <a:t>2005.05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“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핀란드 헬싱키 국제기능올림픽대회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” 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이미용 직종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3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위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(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동메달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) 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수상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(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미용과학과 손진아 학생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)</a:t>
              </a:r>
            </a:p>
            <a:p>
              <a:pPr>
                <a:defRPr/>
              </a:pPr>
              <a:endParaRPr lang="en-US" altLang="ko-KR" sz="1100" dirty="0">
                <a:latin typeface="휴먼모음T" pitchFamily="18" charset="-127"/>
                <a:ea typeface="휴먼모음T" pitchFamily="18" charset="-127"/>
              </a:endParaRPr>
            </a:p>
            <a:p>
              <a:pPr>
                <a:defRPr/>
              </a:pPr>
              <a:endParaRPr lang="ko-KR" altLang="en-US" sz="1100" dirty="0">
                <a:solidFill>
                  <a:schemeClr val="accent2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047653" y="2904253"/>
              <a:ext cx="6068942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en-US" altLang="ko-KR" sz="1100" dirty="0">
                  <a:solidFill>
                    <a:srgbClr val="990033"/>
                  </a:solidFill>
                  <a:latin typeface="휴먼모음T" pitchFamily="18" charset="-127"/>
                  <a:ea typeface="휴먼모음T" pitchFamily="18" charset="-127"/>
                </a:rPr>
                <a:t>2011.05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 </a:t>
              </a:r>
              <a:r>
                <a:rPr lang="ko-KR" altLang="en-US" sz="1100" dirty="0" err="1">
                  <a:latin typeface="휴먼모음T" pitchFamily="18" charset="-127"/>
                  <a:ea typeface="휴먼모음T" pitchFamily="18" charset="-127"/>
                </a:rPr>
                <a:t>뷰티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 전문인력 양성 프로그램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“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제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2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기 </a:t>
              </a:r>
              <a:r>
                <a:rPr lang="ko-KR" altLang="en-US" sz="1100" dirty="0" err="1">
                  <a:latin typeface="휴먼모음T" pitchFamily="18" charset="-127"/>
                  <a:ea typeface="휴먼모음T" pitchFamily="18" charset="-127"/>
                </a:rPr>
                <a:t>뷰티아카데미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”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교육기관 선정 및 운영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 </a:t>
              </a:r>
            </a:p>
            <a:p>
              <a:pPr>
                <a:defRPr/>
              </a:pPr>
              <a:r>
                <a:rPr lang="en-US" altLang="ko-KR" sz="1100" dirty="0">
                  <a:solidFill>
                    <a:srgbClr val="990033"/>
                  </a:solidFill>
                  <a:latin typeface="휴먼모음T" pitchFamily="18" charset="-127"/>
                  <a:ea typeface="휴먼모음T" pitchFamily="18" charset="-127"/>
                </a:rPr>
                <a:t>2011.07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“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중등교원 자격연수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(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미용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1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급 정교사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)”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실시</a:t>
              </a:r>
              <a:endParaRPr lang="en-US" altLang="ko-KR" sz="1100" dirty="0">
                <a:latin typeface="휴먼모음T" pitchFamily="18" charset="-127"/>
                <a:ea typeface="휴먼모음T" pitchFamily="18" charset="-127"/>
              </a:endParaRPr>
            </a:p>
            <a:p>
              <a:pPr>
                <a:defRPr/>
              </a:pPr>
              <a:r>
                <a:rPr lang="en-US" altLang="ko-KR" sz="1100" dirty="0">
                  <a:solidFill>
                    <a:srgbClr val="990033"/>
                  </a:solidFill>
                  <a:latin typeface="휴먼모음T" pitchFamily="18" charset="-127"/>
                  <a:ea typeface="휴먼모음T" pitchFamily="18" charset="-127"/>
                </a:rPr>
                <a:t>2011.07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  9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월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2011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학년도 미용과 부전공 자격연수 실시</a:t>
              </a:r>
              <a:endParaRPr lang="en-US" altLang="ko-KR" sz="1100" dirty="0">
                <a:latin typeface="휴먼모음T" pitchFamily="18" charset="-127"/>
                <a:ea typeface="휴먼모음T" pitchFamily="18" charset="-127"/>
              </a:endParaRPr>
            </a:p>
            <a:p>
              <a:pPr>
                <a:defRPr/>
              </a:pPr>
              <a:r>
                <a:rPr lang="en-US" altLang="ko-KR" sz="1100" dirty="0">
                  <a:solidFill>
                    <a:srgbClr val="990033"/>
                  </a:solidFill>
                  <a:latin typeface="휴먼모음T" pitchFamily="18" charset="-127"/>
                  <a:ea typeface="휴먼모음T" pitchFamily="18" charset="-127"/>
                </a:rPr>
                <a:t>2013.05  </a:t>
              </a:r>
              <a:r>
                <a:rPr lang="ko-KR" altLang="en-US" sz="1100" dirty="0" err="1">
                  <a:latin typeface="휴먼모음T" pitchFamily="18" charset="-127"/>
                  <a:ea typeface="휴먼모음T" pitchFamily="18" charset="-127"/>
                </a:rPr>
                <a:t>뷰티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 전문인력 양성 프로그램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“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제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4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기 </a:t>
              </a:r>
              <a:r>
                <a:rPr lang="ko-KR" altLang="en-US" sz="1100" dirty="0" err="1">
                  <a:latin typeface="휴먼모음T" pitchFamily="18" charset="-127"/>
                  <a:ea typeface="휴먼모음T" pitchFamily="18" charset="-127"/>
                </a:rPr>
                <a:t>뷰티아카데미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”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교육기관 선정 및 운영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 </a:t>
              </a:r>
            </a:p>
            <a:p>
              <a:pPr>
                <a:defRPr/>
              </a:pPr>
              <a:r>
                <a:rPr lang="en-US" altLang="ko-KR" sz="1100" dirty="0">
                  <a:solidFill>
                    <a:schemeClr val="accent2">
                      <a:lumMod val="75000"/>
                    </a:schemeClr>
                  </a:solidFill>
                  <a:latin typeface="휴먼모음T" pitchFamily="18" charset="-127"/>
                  <a:ea typeface="휴먼모음T" pitchFamily="18" charset="-127"/>
                </a:rPr>
                <a:t>2014.05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  </a:t>
              </a:r>
              <a:r>
                <a:rPr lang="ko-KR" altLang="en-US" sz="1100" dirty="0" err="1">
                  <a:latin typeface="휴먼모음T" pitchFamily="18" charset="-127"/>
                  <a:ea typeface="휴먼모음T" pitchFamily="18" charset="-127"/>
                </a:rPr>
                <a:t>뷰티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 전문인력 양성 프로그램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“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제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5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기 </a:t>
              </a:r>
              <a:r>
                <a:rPr lang="ko-KR" altLang="en-US" sz="1100" dirty="0" err="1">
                  <a:latin typeface="휴먼모음T" pitchFamily="18" charset="-127"/>
                  <a:ea typeface="휴먼모음T" pitchFamily="18" charset="-127"/>
                </a:rPr>
                <a:t>뷰티아카데미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”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교육기관 선정 및 운영</a:t>
              </a:r>
              <a:endParaRPr lang="en-US" altLang="ko-KR" sz="1100" dirty="0">
                <a:latin typeface="휴먼모음T" pitchFamily="18" charset="-127"/>
                <a:ea typeface="휴먼모음T" pitchFamily="18" charset="-127"/>
              </a:endParaRPr>
            </a:p>
            <a:p>
              <a:pPr>
                <a:defRPr/>
              </a:pPr>
              <a:r>
                <a:rPr lang="en-US" altLang="ko-KR" sz="1100" dirty="0">
                  <a:solidFill>
                    <a:schemeClr val="accent2">
                      <a:lumMod val="75000"/>
                    </a:schemeClr>
                  </a:solidFill>
                  <a:latin typeface="휴먼모음T" pitchFamily="18" charset="-127"/>
                  <a:ea typeface="휴먼모음T" pitchFamily="18" charset="-127"/>
                </a:rPr>
                <a:t>2015.10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 “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전국 기능경기대회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”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 피부미용 직종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2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위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(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은메달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)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 수상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(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미용과학과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1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학년 신채영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)</a:t>
              </a:r>
            </a:p>
            <a:p>
              <a:pPr>
                <a:defRPr/>
              </a:pPr>
              <a:r>
                <a:rPr lang="en-US" altLang="ko-KR" sz="1100" dirty="0">
                  <a:solidFill>
                    <a:srgbClr val="990033"/>
                  </a:solidFill>
                  <a:latin typeface="휴먼모음T" pitchFamily="18" charset="-127"/>
                  <a:ea typeface="휴먼모음T" pitchFamily="18" charset="-127"/>
                </a:rPr>
                <a:t>2015.06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 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해외 교육생 대상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“</a:t>
              </a:r>
              <a:r>
                <a:rPr lang="ko-KR" altLang="en-US" sz="1100" dirty="0" err="1">
                  <a:latin typeface="휴먼모음T" pitchFamily="18" charset="-127"/>
                  <a:ea typeface="휴먼모음T" pitchFamily="18" charset="-127"/>
                </a:rPr>
                <a:t>뷰티아카데미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”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 교육기관 선정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(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광주광역시</a:t>
              </a:r>
              <a:r>
                <a:rPr lang="en-US" altLang="ko-KR" sz="1200" dirty="0">
                  <a:latin typeface="휴먼모음T" pitchFamily="18" charset="-127"/>
                  <a:ea typeface="휴먼모음T" pitchFamily="18" charset="-127"/>
                </a:rPr>
                <a:t>)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061186" y="1925106"/>
              <a:ext cx="5910495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en-US" altLang="ko-KR" sz="1100" dirty="0">
                  <a:solidFill>
                    <a:srgbClr val="990033"/>
                  </a:solidFill>
                  <a:latin typeface="휴먼모음T" pitchFamily="18" charset="-127"/>
                  <a:ea typeface="휴먼모음T" pitchFamily="18" charset="-127"/>
                </a:rPr>
                <a:t>2006.11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 </a:t>
              </a:r>
              <a:r>
                <a:rPr lang="en-US" altLang="ko-KR" sz="1200" b="1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“</a:t>
              </a:r>
              <a:r>
                <a:rPr lang="ko-KR" altLang="en-US" sz="1200" b="1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일반대학원 석사 및 박사과정 </a:t>
              </a:r>
              <a:r>
                <a:rPr lang="en-US" altLang="ko-KR" sz="1200" b="1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– </a:t>
              </a:r>
              <a:r>
                <a:rPr lang="ko-KR" altLang="en-US" sz="1200" b="1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미용과학과</a:t>
              </a:r>
              <a:r>
                <a:rPr lang="en-US" altLang="ko-KR" sz="1200" b="1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”</a:t>
              </a:r>
              <a:r>
                <a:rPr lang="ko-KR" altLang="en-US" sz="1200" b="1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신설</a:t>
              </a:r>
              <a:endParaRPr lang="en-US" altLang="ko-KR" sz="12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endParaRPr>
            </a:p>
            <a:p>
              <a:pPr>
                <a:defRPr/>
              </a:pPr>
              <a:r>
                <a:rPr lang="en-US" altLang="ko-KR" sz="1100" dirty="0">
                  <a:solidFill>
                    <a:srgbClr val="990033"/>
                  </a:solidFill>
                  <a:latin typeface="휴먼모음T" pitchFamily="18" charset="-127"/>
                  <a:ea typeface="휴먼모음T" pitchFamily="18" charset="-127"/>
                </a:rPr>
                <a:t>2009.07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 “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중등교원 자격연수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(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미용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1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급 정교사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)”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실시</a:t>
              </a:r>
              <a:endParaRPr lang="en-US" altLang="ko-KR" sz="1100" dirty="0">
                <a:latin typeface="휴먼모음T" pitchFamily="18" charset="-127"/>
                <a:ea typeface="휴먼모음T" pitchFamily="18" charset="-127"/>
              </a:endParaRPr>
            </a:p>
            <a:p>
              <a:pPr>
                <a:defRPr/>
              </a:pPr>
              <a:r>
                <a:rPr lang="en-US" altLang="ko-KR" sz="1100" dirty="0">
                  <a:solidFill>
                    <a:srgbClr val="990033"/>
                  </a:solidFill>
                  <a:latin typeface="휴먼모음T" pitchFamily="18" charset="-127"/>
                  <a:ea typeface="휴먼모음T" pitchFamily="18" charset="-127"/>
                </a:rPr>
                <a:t>2010.04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  </a:t>
              </a:r>
              <a:r>
                <a:rPr lang="ko-KR" altLang="en-US" sz="1100" dirty="0" err="1">
                  <a:latin typeface="휴먼모음T" pitchFamily="18" charset="-127"/>
                  <a:ea typeface="휴먼모음T" pitchFamily="18" charset="-127"/>
                </a:rPr>
                <a:t>뷰티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 전문인력 양성 프로그램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“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제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1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기 </a:t>
              </a:r>
              <a:r>
                <a:rPr lang="ko-KR" altLang="en-US" sz="1100" dirty="0" err="1">
                  <a:latin typeface="휴먼모음T" pitchFamily="18" charset="-127"/>
                  <a:ea typeface="휴먼모음T" pitchFamily="18" charset="-127"/>
                </a:rPr>
                <a:t>뷰티아카데미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”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교육기관 선정 및 운영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 </a:t>
              </a:r>
            </a:p>
            <a:p>
              <a:pPr>
                <a:defRPr/>
              </a:pPr>
              <a:r>
                <a:rPr lang="en-US" altLang="ko-KR" sz="1100" dirty="0">
                  <a:solidFill>
                    <a:srgbClr val="990033"/>
                  </a:solidFill>
                  <a:latin typeface="휴먼모음T" pitchFamily="18" charset="-127"/>
                  <a:ea typeface="휴먼모음T" pitchFamily="18" charset="-127"/>
                </a:rPr>
                <a:t>2010.11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 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 보건복지부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“</a:t>
              </a:r>
              <a:r>
                <a:rPr lang="ko-KR" altLang="en-US" sz="1100" dirty="0" err="1">
                  <a:latin typeface="휴먼모음T" pitchFamily="18" charset="-127"/>
                  <a:ea typeface="휴먼모음T" pitchFamily="18" charset="-127"/>
                </a:rPr>
                <a:t>뷰티산업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 유공 기관 표창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” 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수상</a:t>
              </a:r>
            </a:p>
          </p:txBody>
        </p:sp>
        <p:sp>
          <p:nvSpPr>
            <p:cNvPr id="9" name="椭圆 31"/>
            <p:cNvSpPr/>
            <p:nvPr/>
          </p:nvSpPr>
          <p:spPr>
            <a:xfrm>
              <a:off x="623509" y="1870246"/>
              <a:ext cx="1358000" cy="896242"/>
            </a:xfrm>
            <a:prstGeom prst="ellipse">
              <a:avLst/>
            </a:prstGeom>
            <a:noFill/>
            <a:ln w="3810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solidFill>
                    <a:schemeClr val="tx2">
                      <a:lumMod val="75000"/>
                    </a:schemeClr>
                  </a:solidFill>
                </a:rPr>
                <a:t>2006-2010</a:t>
              </a:r>
              <a:endParaRPr lang="zh-CN" altLang="en-US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10" name="椭圆 31"/>
            <p:cNvSpPr/>
            <p:nvPr/>
          </p:nvSpPr>
          <p:spPr>
            <a:xfrm>
              <a:off x="623508" y="3102463"/>
              <a:ext cx="1358000" cy="896242"/>
            </a:xfrm>
            <a:prstGeom prst="ellipse">
              <a:avLst/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solidFill>
                    <a:schemeClr val="tx2">
                      <a:lumMod val="75000"/>
                    </a:schemeClr>
                  </a:solidFill>
                </a:rPr>
                <a:t>2011-2015</a:t>
              </a:r>
              <a:endParaRPr lang="zh-CN" altLang="en-US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sp>
        <p:nvSpPr>
          <p:cNvPr id="11" name="椭圆 31">
            <a:extLst>
              <a:ext uri="{FF2B5EF4-FFF2-40B4-BE49-F238E27FC236}">
                <a16:creationId xmlns:a16="http://schemas.microsoft.com/office/drawing/2014/main" xmlns="" id="{61269F79-F215-4AD2-BBC8-EBB4233A7AA2}"/>
              </a:ext>
            </a:extLst>
          </p:cNvPr>
          <p:cNvSpPr/>
          <p:nvPr/>
        </p:nvSpPr>
        <p:spPr>
          <a:xfrm>
            <a:off x="899592" y="1043421"/>
            <a:ext cx="1214343" cy="896242"/>
          </a:xfrm>
          <a:prstGeom prst="ellipse">
            <a:avLst/>
          </a:prstGeom>
          <a:noFill/>
          <a:ln w="3810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tx2">
                    <a:lumMod val="75000"/>
                  </a:schemeClr>
                </a:solidFill>
              </a:rPr>
              <a:t>1999-2005</a:t>
            </a:r>
            <a:endParaRPr lang="zh-CN" alt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xmlns="" id="{3881BF3C-F050-4498-A03D-2AA8165143F6}"/>
              </a:ext>
            </a:extLst>
          </p:cNvPr>
          <p:cNvSpPr/>
          <p:nvPr/>
        </p:nvSpPr>
        <p:spPr>
          <a:xfrm>
            <a:off x="209388" y="923957"/>
            <a:ext cx="1117539" cy="1117539"/>
          </a:xfrm>
          <a:prstGeom prst="ellipse">
            <a:avLst/>
          </a:prstGeom>
          <a:solidFill>
            <a:schemeClr val="accent5">
              <a:lumMod val="20000"/>
              <a:lumOff val="80000"/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>
            <a:extLst>
              <a:ext uri="{FF2B5EF4-FFF2-40B4-BE49-F238E27FC236}">
                <a16:creationId xmlns:a16="http://schemas.microsoft.com/office/drawing/2014/main" xmlns="" id="{03144813-53C7-442D-B9A8-C2C3D6C615B7}"/>
              </a:ext>
            </a:extLst>
          </p:cNvPr>
          <p:cNvSpPr/>
          <p:nvPr/>
        </p:nvSpPr>
        <p:spPr>
          <a:xfrm>
            <a:off x="7970430" y="4001705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xmlns="" id="{CAD173A7-E834-4E94-B588-ACCCFE319468}"/>
              </a:ext>
            </a:extLst>
          </p:cNvPr>
          <p:cNvSpPr/>
          <p:nvPr/>
        </p:nvSpPr>
        <p:spPr>
          <a:xfrm>
            <a:off x="8748464" y="4011910"/>
            <a:ext cx="72008" cy="72008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2802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타원 3"/>
          <p:cNvSpPr/>
          <p:nvPr/>
        </p:nvSpPr>
        <p:spPr>
          <a:xfrm>
            <a:off x="209388" y="923957"/>
            <a:ext cx="1117539" cy="1117539"/>
          </a:xfrm>
          <a:prstGeom prst="ellipse">
            <a:avLst/>
          </a:prstGeom>
          <a:solidFill>
            <a:schemeClr val="accent5">
              <a:lumMod val="20000"/>
              <a:lumOff val="80000"/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/>
          <p:cNvSpPr/>
          <p:nvPr/>
        </p:nvSpPr>
        <p:spPr>
          <a:xfrm>
            <a:off x="7970430" y="4001705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/>
          <p:cNvSpPr/>
          <p:nvPr/>
        </p:nvSpPr>
        <p:spPr>
          <a:xfrm>
            <a:off x="8748464" y="4011910"/>
            <a:ext cx="72008" cy="72008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67544" y="221908"/>
            <a:ext cx="374441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1.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연혁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971600" y="1059582"/>
            <a:ext cx="7792444" cy="4176528"/>
            <a:chOff x="618671" y="3801858"/>
            <a:chExt cx="6753451" cy="4176528"/>
          </a:xfrm>
        </p:grpSpPr>
        <p:sp>
          <p:nvSpPr>
            <p:cNvPr id="10" name="TextBox 9"/>
            <p:cNvSpPr txBox="1"/>
            <p:nvPr/>
          </p:nvSpPr>
          <p:spPr>
            <a:xfrm>
              <a:off x="2101139" y="3801858"/>
              <a:ext cx="5270983" cy="41765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defRPr/>
              </a:pPr>
              <a:r>
                <a:rPr lang="en-US" altLang="ko-KR" sz="1100" dirty="0">
                  <a:solidFill>
                    <a:srgbClr val="990033"/>
                  </a:solidFill>
                  <a:latin typeface="휴먼모음T" pitchFamily="18" charset="-127"/>
                  <a:ea typeface="휴먼모음T" pitchFamily="18" charset="-127"/>
                </a:rPr>
                <a:t>2016.02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  </a:t>
              </a:r>
              <a:r>
                <a:rPr lang="ko-KR" altLang="en-US" sz="1200" b="1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중등미용교사</a:t>
              </a:r>
              <a:r>
                <a:rPr lang="en-US" altLang="ko-KR" sz="1200" b="1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 </a:t>
              </a:r>
              <a:r>
                <a:rPr lang="ko-KR" altLang="en-US" sz="1200" b="1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최다배출 </a:t>
              </a:r>
              <a:r>
                <a:rPr lang="en-US" altLang="ko-KR" sz="1200" b="1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(2003</a:t>
              </a:r>
              <a:r>
                <a:rPr lang="ko-KR" altLang="en-US" sz="1200" b="1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년부터 </a:t>
              </a:r>
              <a:r>
                <a:rPr lang="en-US" altLang="ko-KR" sz="1200" b="1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2018</a:t>
              </a:r>
              <a:r>
                <a:rPr lang="ko-KR" altLang="en-US" sz="1200" b="1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년까지</a:t>
              </a:r>
              <a:r>
                <a:rPr lang="en-US" altLang="ko-KR" sz="1200" b="1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)</a:t>
              </a:r>
            </a:p>
            <a:p>
              <a:pPr>
                <a:lnSpc>
                  <a:spcPct val="150000"/>
                </a:lnSpc>
                <a:defRPr/>
              </a:pPr>
              <a:r>
                <a:rPr lang="en-US" altLang="ko-KR" sz="1100" dirty="0">
                  <a:solidFill>
                    <a:srgbClr val="990033"/>
                  </a:solidFill>
                  <a:latin typeface="휴먼모음T" pitchFamily="18" charset="-127"/>
                  <a:ea typeface="휴먼모음T" pitchFamily="18" charset="-127"/>
                </a:rPr>
                <a:t>2016.04 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 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NTV 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일자리를 찾아라 프로그램 진행 </a:t>
              </a:r>
              <a:endParaRPr lang="en-US" altLang="ko-KR" sz="1100" dirty="0">
                <a:latin typeface="휴먼모음T" pitchFamily="18" charset="-127"/>
                <a:ea typeface="휴먼모음T" pitchFamily="18" charset="-127"/>
              </a:endParaRPr>
            </a:p>
            <a:p>
              <a:pPr>
                <a:lnSpc>
                  <a:spcPct val="150000"/>
                </a:lnSpc>
                <a:defRPr/>
              </a:pPr>
              <a:r>
                <a:rPr lang="en-US" altLang="ko-KR" sz="1100" dirty="0">
                  <a:solidFill>
                    <a:srgbClr val="990033"/>
                  </a:solidFill>
                  <a:latin typeface="휴먼모음T" pitchFamily="18" charset="-127"/>
                  <a:ea typeface="휴먼모음T" pitchFamily="18" charset="-127"/>
                </a:rPr>
                <a:t>2016.06  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 해외 교육생 대상 </a:t>
              </a:r>
              <a:r>
                <a:rPr lang="ko-KR" altLang="en-US" sz="1100" dirty="0" err="1">
                  <a:latin typeface="휴먼모음T" pitchFamily="18" charset="-127"/>
                  <a:ea typeface="휴먼모음T" pitchFamily="18" charset="-127"/>
                </a:rPr>
                <a:t>뷰티아카데미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 교육기관 선정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(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광주광역시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)</a:t>
              </a:r>
            </a:p>
            <a:p>
              <a:pPr>
                <a:lnSpc>
                  <a:spcPct val="150000"/>
                </a:lnSpc>
                <a:defRPr/>
              </a:pPr>
              <a:r>
                <a:rPr lang="en-US" altLang="ko-KR" sz="1100" dirty="0">
                  <a:solidFill>
                    <a:srgbClr val="990033"/>
                  </a:solidFill>
                  <a:latin typeface="휴먼모음T" pitchFamily="18" charset="-127"/>
                  <a:ea typeface="휴먼모음T" pitchFamily="18" charset="-127"/>
                </a:rPr>
                <a:t>2016.07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   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중국 상해 </a:t>
              </a:r>
              <a:r>
                <a:rPr lang="ko-KR" altLang="en-US" sz="1100" dirty="0" err="1">
                  <a:latin typeface="휴먼모음T" pitchFamily="18" charset="-127"/>
                  <a:ea typeface="휴먼모음T" pitchFamily="18" charset="-127"/>
                </a:rPr>
                <a:t>이베이누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600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명 미용연수 프로그램</a:t>
              </a:r>
              <a:endParaRPr lang="en-US" altLang="ko-KR" sz="1100" dirty="0">
                <a:latin typeface="휴먼모음T" pitchFamily="18" charset="-127"/>
                <a:ea typeface="휴먼모음T" pitchFamily="18" charset="-127"/>
              </a:endParaRPr>
            </a:p>
            <a:p>
              <a:pPr>
                <a:lnSpc>
                  <a:spcPct val="150000"/>
                </a:lnSpc>
                <a:defRPr/>
              </a:pPr>
              <a:r>
                <a:rPr lang="en-US" altLang="ko-KR" sz="1100" dirty="0">
                  <a:solidFill>
                    <a:srgbClr val="990033"/>
                  </a:solidFill>
                  <a:latin typeface="휴먼모음T" pitchFamily="18" charset="-127"/>
                  <a:ea typeface="휴먼모음T" pitchFamily="18" charset="-127"/>
                </a:rPr>
                <a:t>2016.09 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“WBA CONTEST KOREA 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바디페인팅 국제대회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”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 개최</a:t>
              </a:r>
              <a:endParaRPr lang="en-US" altLang="ko-KR" sz="1100" dirty="0">
                <a:latin typeface="휴먼모음T" pitchFamily="18" charset="-127"/>
                <a:ea typeface="휴먼모음T" pitchFamily="18" charset="-127"/>
              </a:endParaRPr>
            </a:p>
            <a:p>
              <a:pPr>
                <a:lnSpc>
                  <a:spcPct val="150000"/>
                </a:lnSpc>
                <a:defRPr/>
              </a:pPr>
              <a:r>
                <a:rPr lang="en-US" altLang="ko-KR" sz="1100" dirty="0">
                  <a:solidFill>
                    <a:srgbClr val="800000"/>
                  </a:solidFill>
                  <a:latin typeface="휴먼모음T" pitchFamily="18" charset="-127"/>
                  <a:ea typeface="휴먼모음T" pitchFamily="18" charset="-127"/>
                </a:rPr>
                <a:t>2017.07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  “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중등교원 자격연수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(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미용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1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급 정교사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)”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실시</a:t>
              </a:r>
              <a:endParaRPr lang="en-US" altLang="ko-KR" sz="1100" dirty="0">
                <a:latin typeface="휴먼모음T" pitchFamily="18" charset="-127"/>
                <a:ea typeface="휴먼모음T" pitchFamily="18" charset="-127"/>
              </a:endParaRPr>
            </a:p>
            <a:p>
              <a:pPr>
                <a:lnSpc>
                  <a:spcPct val="150000"/>
                </a:lnSpc>
                <a:defRPr/>
              </a:pPr>
              <a:r>
                <a:rPr lang="en-US" altLang="ko-KR" sz="1100" dirty="0">
                  <a:solidFill>
                    <a:schemeClr val="accent2">
                      <a:lumMod val="75000"/>
                    </a:schemeClr>
                  </a:solidFill>
                  <a:latin typeface="휴먼모음T" pitchFamily="18" charset="-127"/>
                  <a:ea typeface="휴먼모음T" pitchFamily="18" charset="-127"/>
                </a:rPr>
                <a:t>2017.10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  “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아부다비 국제기능올림픽대회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” 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피부직종 은메달 수상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(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미용과학과 </a:t>
              </a:r>
              <a:r>
                <a:rPr lang="ko-KR" altLang="en-US" sz="1100" dirty="0" err="1">
                  <a:latin typeface="휴먼모음T" pitchFamily="18" charset="-127"/>
                  <a:ea typeface="휴먼모음T" pitchFamily="18" charset="-127"/>
                </a:rPr>
                <a:t>신채영학생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)</a:t>
              </a:r>
            </a:p>
            <a:p>
              <a:pPr>
                <a:lnSpc>
                  <a:spcPct val="150000"/>
                </a:lnSpc>
                <a:defRPr/>
              </a:pPr>
              <a:r>
                <a:rPr lang="en-US" altLang="ko-KR" sz="1100" dirty="0">
                  <a:solidFill>
                    <a:schemeClr val="accent2">
                      <a:lumMod val="75000"/>
                    </a:schemeClr>
                  </a:solidFill>
                  <a:latin typeface="휴먼모음T" pitchFamily="18" charset="-127"/>
                  <a:ea typeface="휴먼모음T" pitchFamily="18" charset="-127"/>
                </a:rPr>
                <a:t>2018.06   </a:t>
              </a:r>
              <a:r>
                <a:rPr lang="en-US" altLang="ko-KR" sz="1200" b="1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2018</a:t>
              </a:r>
              <a:r>
                <a:rPr lang="ko-KR" altLang="en-US" sz="1200" b="1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년 대학역량진단 평가 자율개선대학 선정</a:t>
              </a:r>
              <a:endParaRPr lang="en-US" altLang="ko-KR" sz="12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endParaRPr>
            </a:p>
            <a:p>
              <a:pPr>
                <a:lnSpc>
                  <a:spcPct val="150000"/>
                </a:lnSpc>
                <a:defRPr/>
              </a:pPr>
              <a:r>
                <a:rPr lang="en-US" altLang="ko-KR" sz="1100" dirty="0">
                  <a:solidFill>
                    <a:schemeClr val="accent2">
                      <a:lumMod val="75000"/>
                    </a:schemeClr>
                  </a:solidFill>
                  <a:latin typeface="휴먼모음T" pitchFamily="18" charset="-127"/>
                  <a:ea typeface="휴먼모음T" pitchFamily="18" charset="-127"/>
                </a:rPr>
                <a:t>2018.06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   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해외 교육대상자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“</a:t>
              </a:r>
              <a:r>
                <a:rPr lang="ko-KR" altLang="en-US" sz="1100" dirty="0" err="1">
                  <a:latin typeface="휴먼모음T" pitchFamily="18" charset="-127"/>
                  <a:ea typeface="휴먼모음T" pitchFamily="18" charset="-127"/>
                </a:rPr>
                <a:t>뷰티아카데미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”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운영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(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광주광역시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)</a:t>
              </a:r>
            </a:p>
            <a:p>
              <a:pPr>
                <a:lnSpc>
                  <a:spcPct val="150000"/>
                </a:lnSpc>
                <a:defRPr/>
              </a:pPr>
              <a:r>
                <a:rPr lang="en-US" altLang="ko-KR" sz="1100" dirty="0">
                  <a:solidFill>
                    <a:schemeClr val="accent2">
                      <a:lumMod val="75000"/>
                    </a:schemeClr>
                  </a:solidFill>
                  <a:latin typeface="휴먼모음T" pitchFamily="18" charset="-127"/>
                  <a:ea typeface="휴먼모음T" pitchFamily="18" charset="-127"/>
                </a:rPr>
                <a:t>2018.07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   </a:t>
              </a:r>
              <a:r>
                <a:rPr lang="ko-KR" altLang="en-US" sz="1100" dirty="0" err="1">
                  <a:latin typeface="휴먼모음T" pitchFamily="18" charset="-127"/>
                  <a:ea typeface="휴먼모음T" pitchFamily="18" charset="-127"/>
                </a:rPr>
                <a:t>미용복지사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 양성과정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(</a:t>
              </a:r>
              <a:r>
                <a:rPr lang="ko-KR" altLang="en-US" sz="1100" dirty="0" err="1">
                  <a:latin typeface="휴먼모음T" pitchFamily="18" charset="-127"/>
                  <a:ea typeface="휴먼모음T" pitchFamily="18" charset="-127"/>
                </a:rPr>
                <a:t>광주평생교육지흥원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)</a:t>
              </a:r>
            </a:p>
            <a:p>
              <a:pPr>
                <a:lnSpc>
                  <a:spcPct val="150000"/>
                </a:lnSpc>
                <a:defRPr/>
              </a:pPr>
              <a:r>
                <a:rPr lang="en-US" altLang="ko-KR" sz="1100" dirty="0">
                  <a:solidFill>
                    <a:schemeClr val="accent2">
                      <a:lumMod val="75000"/>
                    </a:schemeClr>
                  </a:solidFill>
                  <a:latin typeface="휴먼모음T" pitchFamily="18" charset="-127"/>
                  <a:ea typeface="휴먼모음T" pitchFamily="18" charset="-127"/>
                </a:rPr>
                <a:t>2018.07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  “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중등교원 자격연수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(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미용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1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급 정교사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)”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실시</a:t>
              </a:r>
              <a:endParaRPr lang="en-US" altLang="ko-KR" sz="1100" dirty="0">
                <a:latin typeface="휴먼모음T" pitchFamily="18" charset="-127"/>
                <a:ea typeface="휴먼모음T" pitchFamily="18" charset="-127"/>
              </a:endParaRPr>
            </a:p>
            <a:p>
              <a:pPr>
                <a:lnSpc>
                  <a:spcPct val="150000"/>
                </a:lnSpc>
                <a:defRPr/>
              </a:pPr>
              <a:r>
                <a:rPr lang="en-US" altLang="ko-KR" sz="1100" dirty="0">
                  <a:solidFill>
                    <a:schemeClr val="accent2">
                      <a:lumMod val="75000"/>
                    </a:schemeClr>
                  </a:solidFill>
                  <a:latin typeface="휴먼모음T" pitchFamily="18" charset="-127"/>
                  <a:ea typeface="휴먼모음T" pitchFamily="18" charset="-127"/>
                </a:rPr>
                <a:t>2019.07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  “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중등교원 자격연수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(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미용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1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급 정교사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)”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실시</a:t>
              </a:r>
              <a:endParaRPr lang="en-US" altLang="ko-KR" sz="1100" dirty="0">
                <a:latin typeface="휴먼모음T" pitchFamily="18" charset="-127"/>
                <a:ea typeface="휴먼모음T" pitchFamily="18" charset="-127"/>
              </a:endParaRPr>
            </a:p>
            <a:p>
              <a:pPr>
                <a:lnSpc>
                  <a:spcPct val="150000"/>
                </a:lnSpc>
                <a:defRPr/>
              </a:pPr>
              <a:r>
                <a:rPr lang="en-US" altLang="ko-KR" sz="1100" dirty="0">
                  <a:solidFill>
                    <a:schemeClr val="accent2">
                      <a:lumMod val="75000"/>
                    </a:schemeClr>
                  </a:solidFill>
                  <a:latin typeface="휴먼모음T" pitchFamily="18" charset="-127"/>
                  <a:ea typeface="휴먼모음T" pitchFamily="18" charset="-127"/>
                </a:rPr>
                <a:t>2019.07   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해외 교육생 대상 </a:t>
              </a:r>
              <a:r>
                <a:rPr lang="ko-KR" altLang="en-US" sz="1100" dirty="0" err="1">
                  <a:latin typeface="휴먼모음T" pitchFamily="18" charset="-127"/>
                  <a:ea typeface="휴먼모음T" pitchFamily="18" charset="-127"/>
                </a:rPr>
                <a:t>뷰티아카데미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 교육기관 선정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(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광주광역시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)</a:t>
              </a:r>
            </a:p>
            <a:p>
              <a:pPr>
                <a:lnSpc>
                  <a:spcPct val="150000"/>
                </a:lnSpc>
                <a:defRPr/>
              </a:pPr>
              <a:r>
                <a:rPr lang="en-US" altLang="ko-KR" sz="1100" dirty="0">
                  <a:solidFill>
                    <a:srgbClr val="990033"/>
                  </a:solidFill>
                  <a:latin typeface="휴먼모음T" pitchFamily="18" charset="-127"/>
                  <a:ea typeface="휴먼모음T" pitchFamily="18" charset="-127"/>
                </a:rPr>
                <a:t>2019.10  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 보훈청과 함께하는 상이군경회 행사 실시 </a:t>
              </a:r>
              <a:endParaRPr lang="en-US" altLang="ko-KR" sz="1100" dirty="0">
                <a:latin typeface="휴먼모음T" pitchFamily="18" charset="-127"/>
                <a:ea typeface="휴먼모음T" pitchFamily="18" charset="-127"/>
              </a:endParaRPr>
            </a:p>
            <a:p>
              <a:pPr>
                <a:lnSpc>
                  <a:spcPct val="150000"/>
                </a:lnSpc>
                <a:defRPr/>
              </a:pPr>
              <a:endParaRPr lang="en-US" altLang="ko-KR" sz="1100" dirty="0">
                <a:latin typeface="휴먼모음T" pitchFamily="18" charset="-127"/>
                <a:ea typeface="휴먼모음T" pitchFamily="18" charset="-127"/>
              </a:endParaRPr>
            </a:p>
            <a:p>
              <a:pPr>
                <a:lnSpc>
                  <a:spcPct val="150000"/>
                </a:lnSpc>
                <a:defRPr/>
              </a:pPr>
              <a:endParaRPr lang="en-US" altLang="ko-KR" sz="1100" dirty="0"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11" name="椭圆 31"/>
            <p:cNvSpPr/>
            <p:nvPr/>
          </p:nvSpPr>
          <p:spPr>
            <a:xfrm>
              <a:off x="618671" y="3969839"/>
              <a:ext cx="1358000" cy="896242"/>
            </a:xfrm>
            <a:prstGeom prst="ellipse">
              <a:avLst/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dirty="0">
                  <a:solidFill>
                    <a:schemeClr val="tx2"/>
                  </a:solidFill>
                </a:rPr>
                <a:t>2016-</a:t>
              </a:r>
            </a:p>
            <a:p>
              <a:pPr algn="ctr"/>
              <a:r>
                <a:rPr lang="en-US" altLang="zh-CN" sz="2000" dirty="0">
                  <a:solidFill>
                    <a:schemeClr val="tx2"/>
                  </a:solidFill>
                </a:rPr>
                <a:t>2019</a:t>
              </a:r>
              <a:endParaRPr lang="zh-CN" altLang="en-US" sz="2000" dirty="0">
                <a:solidFill>
                  <a:schemeClr val="tx2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09527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타원 3"/>
          <p:cNvSpPr/>
          <p:nvPr/>
        </p:nvSpPr>
        <p:spPr>
          <a:xfrm>
            <a:off x="209388" y="923957"/>
            <a:ext cx="1117539" cy="1117539"/>
          </a:xfrm>
          <a:prstGeom prst="ellipse">
            <a:avLst/>
          </a:prstGeom>
          <a:solidFill>
            <a:schemeClr val="accent5">
              <a:lumMod val="40000"/>
              <a:lumOff val="60000"/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/>
          <p:cNvSpPr/>
          <p:nvPr/>
        </p:nvSpPr>
        <p:spPr>
          <a:xfrm>
            <a:off x="7970430" y="4001705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/>
          <p:cNvSpPr/>
          <p:nvPr/>
        </p:nvSpPr>
        <p:spPr>
          <a:xfrm>
            <a:off x="8748464" y="4011910"/>
            <a:ext cx="72008" cy="72008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67544" y="221908"/>
            <a:ext cx="374441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1.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연혁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748808" y="1437516"/>
            <a:ext cx="8692539" cy="2859446"/>
            <a:chOff x="684752" y="4012881"/>
            <a:chExt cx="7533534" cy="2859446"/>
          </a:xfrm>
        </p:grpSpPr>
        <p:sp>
          <p:nvSpPr>
            <p:cNvPr id="10" name="TextBox 9"/>
            <p:cNvSpPr txBox="1"/>
            <p:nvPr/>
          </p:nvSpPr>
          <p:spPr>
            <a:xfrm>
              <a:off x="2125977" y="4265460"/>
              <a:ext cx="6092309" cy="26068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defRPr/>
              </a:pPr>
              <a:r>
                <a:rPr lang="en-US" altLang="ko-KR" sz="1100" dirty="0">
                  <a:solidFill>
                    <a:srgbClr val="990033"/>
                  </a:solidFill>
                  <a:latin typeface="휴먼모음T" pitchFamily="18" charset="-127"/>
                  <a:ea typeface="휴먼모음T" pitchFamily="18" charset="-127"/>
                </a:rPr>
                <a:t>2020.03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  “VR 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실습실 구축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”</a:t>
              </a:r>
              <a:endParaRPr lang="en-US" altLang="ko-KR" sz="1100" dirty="0">
                <a:solidFill>
                  <a:srgbClr val="990033"/>
                </a:solidFill>
                <a:latin typeface="휴먼모음T" pitchFamily="18" charset="-127"/>
                <a:ea typeface="휴먼모음T" pitchFamily="18" charset="-127"/>
              </a:endParaRPr>
            </a:p>
            <a:p>
              <a:pPr>
                <a:lnSpc>
                  <a:spcPct val="150000"/>
                </a:lnSpc>
                <a:defRPr/>
              </a:pPr>
              <a:r>
                <a:rPr lang="en-US" altLang="ko-KR" sz="1100" dirty="0">
                  <a:solidFill>
                    <a:srgbClr val="990033"/>
                  </a:solidFill>
                  <a:latin typeface="휴먼모음T" pitchFamily="18" charset="-127"/>
                  <a:ea typeface="휴먼모음T" pitchFamily="18" charset="-127"/>
                </a:rPr>
                <a:t>2020.08 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“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중등교원 자격연수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(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미용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1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급 정교사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)”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실시</a:t>
              </a:r>
              <a:endParaRPr lang="en-US" altLang="ko-KR" sz="1100" dirty="0">
                <a:latin typeface="휴먼모음T" pitchFamily="18" charset="-127"/>
                <a:ea typeface="휴먼모음T" pitchFamily="18" charset="-127"/>
              </a:endParaRPr>
            </a:p>
            <a:p>
              <a:pPr>
                <a:lnSpc>
                  <a:spcPct val="150000"/>
                </a:lnSpc>
                <a:defRPr/>
              </a:pPr>
              <a:r>
                <a:rPr lang="en-US" altLang="ko-KR" sz="1100" dirty="0">
                  <a:solidFill>
                    <a:srgbClr val="990033"/>
                  </a:solidFill>
                  <a:latin typeface="휴먼모음T" pitchFamily="18" charset="-127"/>
                  <a:ea typeface="휴먼모음T" pitchFamily="18" charset="-127"/>
                </a:rPr>
                <a:t>2020.09   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광주여자대학교 미용과학과 졸업동문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“</a:t>
              </a:r>
              <a:r>
                <a:rPr lang="ko-KR" altLang="en-US" sz="1100" dirty="0" err="1">
                  <a:latin typeface="휴먼모음T" pitchFamily="18" charset="-127"/>
                  <a:ea typeface="휴먼모음T" pitchFamily="18" charset="-127"/>
                </a:rPr>
                <a:t>우수숙련기술인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 선정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”(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이숙자 원장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)</a:t>
              </a:r>
              <a:r>
                <a:rPr lang="en-US" altLang="ko-KR" sz="1100" dirty="0">
                  <a:solidFill>
                    <a:srgbClr val="990033"/>
                  </a:solidFill>
                  <a:latin typeface="휴먼모음T" pitchFamily="18" charset="-127"/>
                  <a:ea typeface="휴먼모음T" pitchFamily="18" charset="-127"/>
                </a:rPr>
                <a:t> </a:t>
              </a:r>
              <a:endParaRPr lang="en-US" altLang="ko-KR" sz="1100" dirty="0">
                <a:latin typeface="휴먼모음T" pitchFamily="18" charset="-127"/>
                <a:ea typeface="휴먼모음T" pitchFamily="18" charset="-127"/>
              </a:endParaRPr>
            </a:p>
            <a:p>
              <a:pPr>
                <a:lnSpc>
                  <a:spcPct val="150000"/>
                </a:lnSpc>
                <a:defRPr/>
              </a:pPr>
              <a:r>
                <a:rPr lang="en-US" altLang="ko-KR" sz="1100" dirty="0">
                  <a:solidFill>
                    <a:srgbClr val="990033"/>
                  </a:solidFill>
                  <a:latin typeface="휴먼모음T" pitchFamily="18" charset="-127"/>
                  <a:ea typeface="휴먼모음T" pitchFamily="18" charset="-127"/>
                </a:rPr>
                <a:t>2020.12  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 </a:t>
              </a:r>
              <a:r>
                <a:rPr lang="ko-KR" altLang="en-US" sz="1100" dirty="0" err="1">
                  <a:latin typeface="휴먼모음T" pitchFamily="18" charset="-127"/>
                  <a:ea typeface="휴먼모음T" pitchFamily="18" charset="-127"/>
                </a:rPr>
                <a:t>광주보훈복지문화대학과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 함께하는 뷰티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MAUM</a:t>
              </a:r>
              <a:r>
                <a:rPr lang="ko-KR" altLang="en-US" sz="1100" dirty="0" err="1">
                  <a:latin typeface="휴먼모음T" pitchFamily="18" charset="-127"/>
                  <a:ea typeface="휴먼모음T" pitchFamily="18" charset="-127"/>
                </a:rPr>
                <a:t>나눔행사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 실시 </a:t>
              </a:r>
              <a:endParaRPr lang="en-US" altLang="ko-KR" sz="1100" dirty="0">
                <a:latin typeface="휴먼모음T" pitchFamily="18" charset="-127"/>
                <a:ea typeface="휴먼모음T" pitchFamily="18" charset="-127"/>
              </a:endParaRPr>
            </a:p>
            <a:p>
              <a:pPr>
                <a:lnSpc>
                  <a:spcPct val="150000"/>
                </a:lnSpc>
                <a:defRPr/>
              </a:pPr>
              <a:r>
                <a:rPr lang="en-US" altLang="ko-KR" sz="1100" dirty="0">
                  <a:solidFill>
                    <a:srgbClr val="990033"/>
                  </a:solidFill>
                  <a:latin typeface="휴먼모음T" pitchFamily="18" charset="-127"/>
                  <a:ea typeface="휴먼모음T" pitchFamily="18" charset="-127"/>
                </a:rPr>
                <a:t>2020.12  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 광주여자대학교 미용과학과 졸업동문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“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광주광역시 </a:t>
              </a:r>
              <a:r>
                <a:rPr lang="ko-KR" altLang="en-US" sz="1100" dirty="0" err="1">
                  <a:latin typeface="휴먼모음T" pitchFamily="18" charset="-127"/>
                  <a:ea typeface="휴먼모음T" pitchFamily="18" charset="-127"/>
                </a:rPr>
                <a:t>지역명장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 선정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”(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이숙자 원장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, 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이순관장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)</a:t>
              </a:r>
              <a:r>
                <a:rPr lang="en-US" altLang="ko-KR" sz="1100" dirty="0">
                  <a:solidFill>
                    <a:srgbClr val="990033"/>
                  </a:solidFill>
                  <a:latin typeface="휴먼모음T" pitchFamily="18" charset="-127"/>
                  <a:ea typeface="휴먼모음T" pitchFamily="18" charset="-127"/>
                </a:rPr>
                <a:t> </a:t>
              </a:r>
            </a:p>
            <a:p>
              <a:pPr>
                <a:lnSpc>
                  <a:spcPct val="150000"/>
                </a:lnSpc>
                <a:defRPr/>
              </a:pPr>
              <a:r>
                <a:rPr lang="en-US" altLang="ko-KR" sz="1100" dirty="0">
                  <a:solidFill>
                    <a:srgbClr val="990033"/>
                  </a:solidFill>
                  <a:latin typeface="휴먼모음T" pitchFamily="18" charset="-127"/>
                  <a:ea typeface="휴먼모음T" pitchFamily="18" charset="-127"/>
                </a:rPr>
                <a:t>2020.12  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2020 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콘텐츠 진흥원 캠퍼스 구축운영 지원사업 운영</a:t>
              </a:r>
              <a:endParaRPr lang="en-US" altLang="ko-KR" sz="1100" dirty="0">
                <a:latin typeface="휴먼모음T" pitchFamily="18" charset="-127"/>
                <a:ea typeface="휴먼모음T" pitchFamily="18" charset="-127"/>
              </a:endParaRPr>
            </a:p>
            <a:p>
              <a:pPr>
                <a:lnSpc>
                  <a:spcPct val="150000"/>
                </a:lnSpc>
                <a:defRPr/>
              </a:pP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          - 3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차원 모델링을 통한 </a:t>
              </a:r>
              <a:r>
                <a:rPr lang="en-US" altLang="ko-KR" sz="1100" dirty="0">
                  <a:latin typeface="휴먼모음T" pitchFamily="18" charset="-127"/>
                  <a:ea typeface="휴먼모음T" pitchFamily="18" charset="-127"/>
                </a:rPr>
                <a:t>VR</a:t>
              </a:r>
              <a:r>
                <a:rPr lang="ko-KR" altLang="en-US" sz="1100" dirty="0" err="1">
                  <a:latin typeface="휴먼모음T" pitchFamily="18" charset="-127"/>
                  <a:ea typeface="휴먼모음T" pitchFamily="18" charset="-127"/>
                </a:rPr>
                <a:t>뷰티콘텐츠</a:t>
              </a:r>
              <a:r>
                <a:rPr lang="ko-KR" altLang="en-US" sz="1100" dirty="0">
                  <a:latin typeface="휴먼모음T" pitchFamily="18" charset="-127"/>
                  <a:ea typeface="휴먼모음T" pitchFamily="18" charset="-127"/>
                </a:rPr>
                <a:t> 개발 성과전시회 및 발표회 개최 </a:t>
              </a:r>
              <a:endParaRPr lang="en-US" altLang="ko-KR" sz="1100" dirty="0">
                <a:latin typeface="휴먼모음T" pitchFamily="18" charset="-127"/>
                <a:ea typeface="휴먼모음T" pitchFamily="18" charset="-127"/>
              </a:endParaRPr>
            </a:p>
            <a:p>
              <a:pPr>
                <a:lnSpc>
                  <a:spcPct val="150000"/>
                </a:lnSpc>
                <a:defRPr/>
              </a:pPr>
              <a:r>
                <a:rPr lang="en-US" altLang="ko-KR" sz="1100" dirty="0">
                  <a:solidFill>
                    <a:srgbClr val="990033"/>
                  </a:solidFill>
                  <a:latin typeface="휴먼모음T" pitchFamily="18" charset="-127"/>
                  <a:ea typeface="휴먼모음T" pitchFamily="18" charset="-127"/>
                </a:rPr>
                <a:t>2021.02  </a:t>
              </a:r>
              <a:r>
                <a:rPr lang="en-US" altLang="ko-KR" sz="1200" b="1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“</a:t>
              </a:r>
              <a:r>
                <a:rPr lang="ko-KR" altLang="en-US" sz="1200" b="1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미용과학부</a:t>
              </a:r>
              <a:r>
                <a:rPr lang="en-US" altLang="ko-KR" sz="1200" b="1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”</a:t>
              </a:r>
              <a:r>
                <a:rPr lang="ko-KR" altLang="en-US" sz="1200" b="1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로 명칭 변경</a:t>
              </a:r>
              <a:endParaRPr lang="en-US" altLang="ko-KR" sz="11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endParaRPr>
            </a:p>
            <a:p>
              <a:pPr>
                <a:lnSpc>
                  <a:spcPct val="150000"/>
                </a:lnSpc>
                <a:defRPr/>
              </a:pPr>
              <a:endParaRPr lang="en-US" altLang="ko-KR" sz="1100" dirty="0">
                <a:latin typeface="휴먼모음T" pitchFamily="18" charset="-127"/>
                <a:ea typeface="휴먼모음T" pitchFamily="18" charset="-127"/>
              </a:endParaRPr>
            </a:p>
            <a:p>
              <a:pPr>
                <a:lnSpc>
                  <a:spcPct val="150000"/>
                </a:lnSpc>
                <a:defRPr/>
              </a:pPr>
              <a:endParaRPr lang="en-US" altLang="ko-KR" sz="1100" dirty="0"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11" name="椭圆 31"/>
            <p:cNvSpPr/>
            <p:nvPr/>
          </p:nvSpPr>
          <p:spPr>
            <a:xfrm>
              <a:off x="684752" y="4012881"/>
              <a:ext cx="1175200" cy="1117540"/>
            </a:xfrm>
            <a:prstGeom prst="ellipse">
              <a:avLst/>
            </a:prstGeom>
            <a:solidFill>
              <a:srgbClr val="00B0F0"/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b="1" dirty="0">
                  <a:solidFill>
                    <a:srgbClr val="FFFF00"/>
                  </a:solidFill>
                </a:rPr>
                <a:t>2020 - </a:t>
              </a:r>
              <a:r>
                <a:rPr lang="ko-KR" altLang="en-US" sz="2000" b="1" dirty="0">
                  <a:solidFill>
                    <a:srgbClr val="FFFF00"/>
                  </a:solidFill>
                </a:rPr>
                <a:t>현재</a:t>
              </a:r>
              <a:endParaRPr lang="zh-CN" altLang="en-US" sz="2000" b="1" dirty="0">
                <a:solidFill>
                  <a:srgbClr val="FFFF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51251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1138939" y="1031385"/>
            <a:ext cx="6840760" cy="3628597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467544" y="221908"/>
            <a:ext cx="331236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2.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교수소개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5" name="TextBox 33"/>
          <p:cNvSpPr txBox="1">
            <a:spLocks noChangeArrowheads="1"/>
          </p:cNvSpPr>
          <p:nvPr/>
        </p:nvSpPr>
        <p:spPr bwMode="auto">
          <a:xfrm>
            <a:off x="1367067" y="2843757"/>
            <a:ext cx="151331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600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[ </a:t>
            </a:r>
            <a:r>
              <a:rPr lang="ko-KR" altLang="en-US" sz="1600" dirty="0" err="1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헤어미용</a:t>
            </a:r>
            <a:r>
              <a:rPr lang="ko-KR" altLang="en-US" sz="1600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1600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]</a:t>
            </a:r>
            <a:endParaRPr lang="ko-KR" altLang="en-US" sz="700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9086" y="3182311"/>
            <a:ext cx="1255247" cy="1270280"/>
          </a:xfrm>
          <a:prstGeom prst="rect">
            <a:avLst/>
          </a:prstGeom>
        </p:spPr>
      </p:pic>
      <p:sp>
        <p:nvSpPr>
          <p:cNvPr id="8" name="직사각형 12"/>
          <p:cNvSpPr>
            <a:spLocks noChangeArrowheads="1"/>
          </p:cNvSpPr>
          <p:nvPr/>
        </p:nvSpPr>
        <p:spPr bwMode="auto">
          <a:xfrm>
            <a:off x="2025062" y="4228186"/>
            <a:ext cx="623294" cy="25391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1000" b="1" dirty="0">
                <a:latin typeface="휴먼모음T" pitchFamily="18" charset="-127"/>
                <a:ea typeface="휴먼모음T" pitchFamily="18" charset="-127"/>
              </a:rPr>
              <a:t>이재숙 </a:t>
            </a:r>
            <a:endParaRPr lang="en-US" altLang="ko-KR" sz="1000" b="1" dirty="0"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9" name="Picture 10" descr="http://beauty.kwu.ac.kr/rfc/images/bs/sub/con0308.gif"/>
          <p:cNvPicPr>
            <a:picLocks noChangeAspect="1" noChangeArrowheads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>
            <a:off x="3280309" y="3285515"/>
            <a:ext cx="949330" cy="1034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0" name="직사각형 14"/>
          <p:cNvSpPr>
            <a:spLocks noChangeArrowheads="1"/>
          </p:cNvSpPr>
          <p:nvPr/>
        </p:nvSpPr>
        <p:spPr bwMode="auto">
          <a:xfrm>
            <a:off x="3441830" y="4266538"/>
            <a:ext cx="616961" cy="24622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1000" b="1" dirty="0">
                <a:latin typeface="휴먼모음T" pitchFamily="18" charset="-127"/>
                <a:ea typeface="휴먼모음T" pitchFamily="18" charset="-127"/>
              </a:rPr>
              <a:t>김서희</a:t>
            </a:r>
            <a:endParaRPr lang="en-US" altLang="ko-KR" sz="1000" b="1" dirty="0"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11" name="Picture 4" descr="http://beauty.kwu.ac.kr/rfc/images/bs/sub/con0309.gif"/>
          <p:cNvPicPr>
            <a:picLocks noChangeAspect="1" noChangeArrowheads="1"/>
          </p:cNvPicPr>
          <p:nvPr/>
        </p:nvPicPr>
        <p:blipFill>
          <a:blip r:embed="rId4" cstate="print">
            <a:extLst/>
          </a:blip>
          <a:srcRect/>
          <a:stretch>
            <a:fillRect/>
          </a:stretch>
        </p:blipFill>
        <p:spPr bwMode="auto">
          <a:xfrm>
            <a:off x="4710604" y="3285515"/>
            <a:ext cx="946473" cy="100301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2" name="직사각형 38"/>
          <p:cNvSpPr>
            <a:spLocks noChangeArrowheads="1"/>
          </p:cNvSpPr>
          <p:nvPr/>
        </p:nvSpPr>
        <p:spPr bwMode="auto">
          <a:xfrm>
            <a:off x="4851572" y="4266539"/>
            <a:ext cx="675942" cy="24622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1000" b="1" dirty="0" err="1">
                <a:latin typeface="휴먼모음T" pitchFamily="18" charset="-127"/>
                <a:ea typeface="휴먼모음T" pitchFamily="18" charset="-127"/>
              </a:rPr>
              <a:t>정원지</a:t>
            </a:r>
            <a:endParaRPr lang="en-US" altLang="ko-KR" sz="1000" b="1" dirty="0"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13" name="그림 12" descr="증명사진.jpeg"/>
          <p:cNvPicPr>
            <a:picLocks noChangeAspect="1"/>
          </p:cNvPicPr>
          <p:nvPr/>
        </p:nvPicPr>
        <p:blipFill>
          <a:blip r:embed="rId5" cstate="print"/>
          <a:srcRect l="1291" r="85815" b="87500"/>
          <a:stretch>
            <a:fillRect/>
          </a:stretch>
        </p:blipFill>
        <p:spPr>
          <a:xfrm>
            <a:off x="6173693" y="3257551"/>
            <a:ext cx="873803" cy="103097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" name="직사각형 38"/>
          <p:cNvSpPr>
            <a:spLocks noChangeArrowheads="1"/>
          </p:cNvSpPr>
          <p:nvPr/>
        </p:nvSpPr>
        <p:spPr bwMode="auto">
          <a:xfrm>
            <a:off x="6311597" y="4269745"/>
            <a:ext cx="620806" cy="24622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1000" b="1" dirty="0">
                <a:latin typeface="휴먼모음T" pitchFamily="18" charset="-127"/>
                <a:ea typeface="휴먼모음T" pitchFamily="18" charset="-127"/>
              </a:rPr>
              <a:t>손진아</a:t>
            </a:r>
            <a:endParaRPr lang="en-US" altLang="ko-KR" sz="1000" b="1" dirty="0">
              <a:latin typeface="휴먼모음T" pitchFamily="18" charset="-127"/>
              <a:ea typeface="휴먼모음T" pitchFamily="18" charset="-127"/>
            </a:endParaRPr>
          </a:p>
        </p:txBody>
      </p:sp>
      <p:grpSp>
        <p:nvGrpSpPr>
          <p:cNvPr id="38" name="그룹 37">
            <a:extLst>
              <a:ext uri="{FF2B5EF4-FFF2-40B4-BE49-F238E27FC236}">
                <a16:creationId xmlns:a16="http://schemas.microsoft.com/office/drawing/2014/main" xmlns="" id="{A4B10054-49D2-4D1F-B4D8-E8ED81244F94}"/>
              </a:ext>
            </a:extLst>
          </p:cNvPr>
          <p:cNvGrpSpPr/>
          <p:nvPr/>
        </p:nvGrpSpPr>
        <p:grpSpPr>
          <a:xfrm>
            <a:off x="1332886" y="1202786"/>
            <a:ext cx="1513319" cy="1621388"/>
            <a:chOff x="1367067" y="2930809"/>
            <a:chExt cx="1513319" cy="1621388"/>
          </a:xfrm>
        </p:grpSpPr>
        <p:sp>
          <p:nvSpPr>
            <p:cNvPr id="39" name="TextBox 33">
              <a:extLst>
                <a:ext uri="{FF2B5EF4-FFF2-40B4-BE49-F238E27FC236}">
                  <a16:creationId xmlns:a16="http://schemas.microsoft.com/office/drawing/2014/main" xmlns="" id="{956B5FF1-1ECF-470B-88ED-F7E4FF9427A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67067" y="2930809"/>
              <a:ext cx="151331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ko-KR" sz="1600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[ </a:t>
              </a:r>
              <a:r>
                <a:rPr lang="ko-KR" altLang="en-US" sz="1600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기초분야 </a:t>
              </a:r>
              <a:r>
                <a:rPr lang="en-US" altLang="ko-KR" sz="1600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]</a:t>
              </a:r>
              <a:endParaRPr lang="ko-KR" altLang="en-US" sz="700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pic>
          <p:nvPicPr>
            <p:cNvPr id="40" name="Picture 2" descr="http://beauty.kwu.ac.kr/rfc/images/bs/sub/con0303.gif">
              <a:extLst>
                <a:ext uri="{FF2B5EF4-FFF2-40B4-BE49-F238E27FC236}">
                  <a16:creationId xmlns:a16="http://schemas.microsoft.com/office/drawing/2014/main" xmlns="" id="{D3A8A042-7666-49F5-ABDA-B3992D26C2F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/>
            </a:blip>
            <a:srcRect/>
            <a:stretch>
              <a:fillRect/>
            </a:stretch>
          </p:blipFill>
          <p:spPr bwMode="auto">
            <a:xfrm>
              <a:off x="1843826" y="3350936"/>
              <a:ext cx="1009557" cy="102526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  <a:extLst/>
          </p:spPr>
        </p:pic>
        <p:sp>
          <p:nvSpPr>
            <p:cNvPr id="41" name="직사각형 5">
              <a:extLst>
                <a:ext uri="{FF2B5EF4-FFF2-40B4-BE49-F238E27FC236}">
                  <a16:creationId xmlns:a16="http://schemas.microsoft.com/office/drawing/2014/main" xmlns="" id="{C5D31833-BA28-4385-B7BD-017C8C0554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00528" y="4305976"/>
              <a:ext cx="551953" cy="24622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1000" b="1" dirty="0">
                  <a:latin typeface="휴먼모음T" pitchFamily="18" charset="-127"/>
                  <a:ea typeface="휴먼모음T" pitchFamily="18" charset="-127"/>
                </a:rPr>
                <a:t>나명석</a:t>
              </a:r>
              <a:endParaRPr lang="en-US" altLang="ko-KR" sz="1000" b="1" dirty="0">
                <a:latin typeface="휴먼모음T" pitchFamily="18" charset="-127"/>
                <a:ea typeface="휴먼모음T" pitchFamily="18" charset="-127"/>
              </a:endParaRPr>
            </a:p>
          </p:txBody>
        </p:sp>
      </p:grpSp>
      <p:sp>
        <p:nvSpPr>
          <p:cNvPr id="42" name="타원 41">
            <a:extLst>
              <a:ext uri="{FF2B5EF4-FFF2-40B4-BE49-F238E27FC236}">
                <a16:creationId xmlns:a16="http://schemas.microsoft.com/office/drawing/2014/main" xmlns="" id="{0EE2D34A-6032-42B5-8108-9CE465C7A926}"/>
              </a:ext>
            </a:extLst>
          </p:cNvPr>
          <p:cNvSpPr/>
          <p:nvPr/>
        </p:nvSpPr>
        <p:spPr>
          <a:xfrm>
            <a:off x="4200769" y="1744810"/>
            <a:ext cx="2786082" cy="771353"/>
          </a:xfrm>
          <a:prstGeom prst="ellipse">
            <a:avLst/>
          </a:prstGeom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  <a:buFont typeface="Wingdings" pitchFamily="2" charset="2"/>
              <a:buChar char="ü"/>
            </a:pPr>
            <a:r>
              <a:rPr lang="en-US" altLang="ko-KR" sz="1400" b="1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1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책임 </a:t>
            </a:r>
            <a:r>
              <a:rPr lang="ko-KR" altLang="en-US" sz="1400" b="1" dirty="0" err="1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교수제</a:t>
            </a:r>
            <a:endParaRPr lang="en-US" altLang="ko-KR" sz="14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4465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1138939" y="1031385"/>
            <a:ext cx="6840760" cy="3628597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467544" y="221908"/>
            <a:ext cx="331236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2.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교수소개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xmlns="" id="{FCC6F30A-5356-4108-8FDA-331AA58D2388}"/>
              </a:ext>
            </a:extLst>
          </p:cNvPr>
          <p:cNvGrpSpPr/>
          <p:nvPr/>
        </p:nvGrpSpPr>
        <p:grpSpPr>
          <a:xfrm>
            <a:off x="1453053" y="2838751"/>
            <a:ext cx="5820269" cy="1679488"/>
            <a:chOff x="1272456" y="1169748"/>
            <a:chExt cx="5820269" cy="1679488"/>
          </a:xfrm>
        </p:grpSpPr>
        <p:sp>
          <p:nvSpPr>
            <p:cNvPr id="5" name="TextBox 33"/>
            <p:cNvSpPr txBox="1">
              <a:spLocks noChangeArrowheads="1"/>
            </p:cNvSpPr>
            <p:nvPr/>
          </p:nvSpPr>
          <p:spPr bwMode="auto">
            <a:xfrm>
              <a:off x="1272456" y="1169748"/>
              <a:ext cx="2196821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ko-KR" sz="1600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[ </a:t>
              </a:r>
              <a:r>
                <a:rPr lang="ko-KR" altLang="en-US" sz="1600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메이크업 </a:t>
              </a:r>
              <a:r>
                <a:rPr lang="en-US" altLang="ko-KR" sz="1600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&amp; </a:t>
              </a:r>
              <a:r>
                <a:rPr lang="ko-KR" altLang="en-US" sz="1600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네일 </a:t>
              </a:r>
              <a:r>
                <a:rPr lang="en-US" altLang="ko-KR" sz="1600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]</a:t>
              </a:r>
              <a:endParaRPr lang="ko-KR" altLang="en-US" sz="700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pic>
          <p:nvPicPr>
            <p:cNvPr id="27" name="Picture 22" descr="http://beauty.kwu.ac.kr/rfc/images/bs/sub/con0302.gif"/>
            <p:cNvPicPr>
              <a:picLocks noChangeAspect="1" noChangeArrowheads="1"/>
            </p:cNvPicPr>
            <p:nvPr/>
          </p:nvPicPr>
          <p:blipFill>
            <a:blip r:embed="rId2" cstate="print">
              <a:extLst/>
            </a:blip>
            <a:srcRect/>
            <a:stretch>
              <a:fillRect/>
            </a:stretch>
          </p:blipFill>
          <p:spPr bwMode="auto">
            <a:xfrm>
              <a:off x="1861351" y="1654484"/>
              <a:ext cx="1019035" cy="103219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  <a:extLst/>
          </p:spPr>
        </p:pic>
        <p:pic>
          <p:nvPicPr>
            <p:cNvPr id="28" name="Picture 24" descr="http://beauty.kwu.ac.kr/rfc/images/bs/sub/con0306.gif"/>
            <p:cNvPicPr>
              <a:picLocks noChangeAspect="1" noChangeArrowheads="1"/>
            </p:cNvPicPr>
            <p:nvPr/>
          </p:nvPicPr>
          <p:blipFill>
            <a:blip r:embed="rId3" cstate="print">
              <a:extLst/>
            </a:blip>
            <a:srcRect/>
            <a:stretch>
              <a:fillRect/>
            </a:stretch>
          </p:blipFill>
          <p:spPr bwMode="auto">
            <a:xfrm>
              <a:off x="3270394" y="1661416"/>
              <a:ext cx="1019035" cy="103219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  <a:extLst/>
          </p:spPr>
        </p:pic>
        <p:pic>
          <p:nvPicPr>
            <p:cNvPr id="29" name="Picture 26" descr="http://beauty.kwu.ac.kr/rfc/images/bs/sub/con0310.gif"/>
            <p:cNvPicPr>
              <a:picLocks noChangeAspect="1" noChangeArrowheads="1"/>
            </p:cNvPicPr>
            <p:nvPr/>
          </p:nvPicPr>
          <p:blipFill>
            <a:blip r:embed="rId4" cstate="print">
              <a:extLst/>
            </a:blip>
            <a:srcRect/>
            <a:stretch>
              <a:fillRect/>
            </a:stretch>
          </p:blipFill>
          <p:spPr bwMode="auto">
            <a:xfrm>
              <a:off x="4679437" y="1654630"/>
              <a:ext cx="1004310" cy="103205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  <a:extLst/>
          </p:spPr>
        </p:pic>
        <p:pic>
          <p:nvPicPr>
            <p:cNvPr id="30" name="Picture 2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6088480" y="1661416"/>
              <a:ext cx="1004245" cy="1032197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31" name="직사각형 22"/>
            <p:cNvSpPr>
              <a:spLocks noChangeArrowheads="1"/>
            </p:cNvSpPr>
            <p:nvPr/>
          </p:nvSpPr>
          <p:spPr bwMode="auto">
            <a:xfrm>
              <a:off x="2111565" y="2603015"/>
              <a:ext cx="518605" cy="24622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1000" b="1" dirty="0">
                  <a:latin typeface="휴먼모음T" pitchFamily="18" charset="-127"/>
                  <a:ea typeface="휴먼모음T" pitchFamily="18" charset="-127"/>
                </a:rPr>
                <a:t>정숙영</a:t>
              </a:r>
              <a:endParaRPr lang="en-US" altLang="ko-KR" sz="1000" b="1" dirty="0"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32" name="직사각형 22"/>
            <p:cNvSpPr>
              <a:spLocks noChangeArrowheads="1"/>
            </p:cNvSpPr>
            <p:nvPr/>
          </p:nvSpPr>
          <p:spPr bwMode="auto">
            <a:xfrm>
              <a:off x="3529780" y="2593574"/>
              <a:ext cx="496731" cy="24622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1000" b="1" dirty="0">
                  <a:latin typeface="휴먼모음T" pitchFamily="18" charset="-127"/>
                  <a:ea typeface="휴먼모음T" pitchFamily="18" charset="-127"/>
                </a:rPr>
                <a:t>김선형</a:t>
              </a:r>
              <a:endParaRPr lang="en-US" altLang="ko-KR" sz="1000" b="1" dirty="0"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33" name="직사각형 22"/>
            <p:cNvSpPr>
              <a:spLocks noChangeArrowheads="1"/>
            </p:cNvSpPr>
            <p:nvPr/>
          </p:nvSpPr>
          <p:spPr bwMode="auto">
            <a:xfrm>
              <a:off x="4903232" y="2593573"/>
              <a:ext cx="556720" cy="24622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1000" b="1" dirty="0">
                  <a:latin typeface="휴먼모음T" pitchFamily="18" charset="-127"/>
                  <a:ea typeface="휴먼모음T" pitchFamily="18" charset="-127"/>
                </a:rPr>
                <a:t>최은미</a:t>
              </a:r>
              <a:endParaRPr lang="en-US" altLang="ko-KR" sz="1000" b="1" dirty="0"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34" name="직사각형 22"/>
            <p:cNvSpPr>
              <a:spLocks noChangeArrowheads="1"/>
            </p:cNvSpPr>
            <p:nvPr/>
          </p:nvSpPr>
          <p:spPr bwMode="auto">
            <a:xfrm>
              <a:off x="6312242" y="2603014"/>
              <a:ext cx="556720" cy="24622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1000" b="1" dirty="0">
                  <a:latin typeface="휴먼모음T" pitchFamily="18" charset="-127"/>
                  <a:ea typeface="휴먼모음T" pitchFamily="18" charset="-127"/>
                </a:rPr>
                <a:t>박선욱</a:t>
              </a:r>
              <a:endParaRPr lang="en-US" altLang="ko-KR" sz="1000" b="1" dirty="0">
                <a:latin typeface="휴먼모음T" pitchFamily="18" charset="-127"/>
                <a:ea typeface="휴먼모음T" pitchFamily="18" charset="-127"/>
              </a:endParaRPr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xmlns="" id="{961F3937-41FF-40D7-9831-81519E5BBCA6}"/>
              </a:ext>
            </a:extLst>
          </p:cNvPr>
          <p:cNvGrpSpPr/>
          <p:nvPr/>
        </p:nvGrpSpPr>
        <p:grpSpPr>
          <a:xfrm>
            <a:off x="1403648" y="1198264"/>
            <a:ext cx="6398087" cy="1647419"/>
            <a:chOff x="1367067" y="2930809"/>
            <a:chExt cx="6398087" cy="1647419"/>
          </a:xfrm>
        </p:grpSpPr>
        <p:sp>
          <p:nvSpPr>
            <p:cNvPr id="17" name="TextBox 33">
              <a:extLst>
                <a:ext uri="{FF2B5EF4-FFF2-40B4-BE49-F238E27FC236}">
                  <a16:creationId xmlns:a16="http://schemas.microsoft.com/office/drawing/2014/main" xmlns="" id="{FF4A33B0-0597-4C84-9B2C-9EB63EFB510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67067" y="2930809"/>
              <a:ext cx="151331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ko-KR" sz="1600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[ </a:t>
              </a:r>
              <a:r>
                <a:rPr lang="ko-KR" altLang="en-US" sz="1600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피부미용 </a:t>
              </a:r>
              <a:r>
                <a:rPr lang="en-US" altLang="ko-KR" sz="1600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]</a:t>
              </a:r>
              <a:endParaRPr lang="ko-KR" altLang="en-US" sz="700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pic>
          <p:nvPicPr>
            <p:cNvPr id="18" name="그림 17" descr="강수경교수님.jpg">
              <a:extLst>
                <a:ext uri="{FF2B5EF4-FFF2-40B4-BE49-F238E27FC236}">
                  <a16:creationId xmlns:a16="http://schemas.microsoft.com/office/drawing/2014/main" xmlns="" id="{6CBC44DE-B945-432A-88D6-78A7A410A15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788002" y="3383705"/>
              <a:ext cx="1021225" cy="1040792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19" name="Picture 14" descr="http://beauty.kwu.ac.kr/rfc/images/bs/sub/con0304.gif">
              <a:extLst>
                <a:ext uri="{FF2B5EF4-FFF2-40B4-BE49-F238E27FC236}">
                  <a16:creationId xmlns:a16="http://schemas.microsoft.com/office/drawing/2014/main" xmlns="" id="{A2637701-6EBD-4B09-8389-BC135D623F9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/>
            </a:blip>
            <a:srcRect/>
            <a:stretch>
              <a:fillRect/>
            </a:stretch>
          </p:blipFill>
          <p:spPr bwMode="auto">
            <a:xfrm>
              <a:off x="3021582" y="3391739"/>
              <a:ext cx="1025791" cy="104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  <a:extLst/>
          </p:spPr>
        </p:pic>
        <p:sp>
          <p:nvSpPr>
            <p:cNvPr id="20" name="직사각형 36">
              <a:extLst>
                <a:ext uri="{FF2B5EF4-FFF2-40B4-BE49-F238E27FC236}">
                  <a16:creationId xmlns:a16="http://schemas.microsoft.com/office/drawing/2014/main" xmlns="" id="{8D58D1A2-F4B0-4E5E-BD4F-3362CB72FB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58087" y="4332007"/>
              <a:ext cx="557243" cy="24622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1000" b="1" dirty="0">
                  <a:latin typeface="휴먼모음T" pitchFamily="18" charset="-127"/>
                  <a:ea typeface="휴먼모음T" pitchFamily="18" charset="-127"/>
                </a:rPr>
                <a:t>강수경</a:t>
              </a:r>
              <a:endParaRPr lang="en-US" altLang="ko-KR" sz="1000" b="1" dirty="0"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21" name="직사각형 22">
              <a:extLst>
                <a:ext uri="{FF2B5EF4-FFF2-40B4-BE49-F238E27FC236}">
                  <a16:creationId xmlns:a16="http://schemas.microsoft.com/office/drawing/2014/main" xmlns="" id="{DE8CBC15-A7A3-43F3-BE68-5D417D5665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65631" y="4329922"/>
              <a:ext cx="537691" cy="24622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1000" b="1" dirty="0">
                  <a:latin typeface="휴먼모음T" pitchFamily="18" charset="-127"/>
                  <a:ea typeface="휴먼모음T" pitchFamily="18" charset="-127"/>
                </a:rPr>
                <a:t>최미옥</a:t>
              </a:r>
              <a:endParaRPr lang="en-US" altLang="ko-KR" sz="1000" b="1" dirty="0">
                <a:latin typeface="휴먼모음T" pitchFamily="18" charset="-127"/>
                <a:ea typeface="휴먼모음T" pitchFamily="18" charset="-127"/>
              </a:endParaRPr>
            </a:p>
          </p:txBody>
        </p:sp>
        <p:pic>
          <p:nvPicPr>
            <p:cNvPr id="22" name="Picture 16" descr="http://beauty.kwu.ac.kr/rfc/images/bs/sub/con0307.gif">
              <a:extLst>
                <a:ext uri="{FF2B5EF4-FFF2-40B4-BE49-F238E27FC236}">
                  <a16:creationId xmlns:a16="http://schemas.microsoft.com/office/drawing/2014/main" xmlns="" id="{205DB342-20C5-4D6B-9B96-B046D9F8C75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/>
            </a:blip>
            <a:srcRect/>
            <a:stretch>
              <a:fillRect/>
            </a:stretch>
          </p:blipFill>
          <p:spPr bwMode="auto">
            <a:xfrm>
              <a:off x="4281364" y="3383705"/>
              <a:ext cx="1012228" cy="104770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  <a:extLst/>
          </p:spPr>
        </p:pic>
        <p:sp>
          <p:nvSpPr>
            <p:cNvPr id="23" name="직사각형 23">
              <a:extLst>
                <a:ext uri="{FF2B5EF4-FFF2-40B4-BE49-F238E27FC236}">
                  <a16:creationId xmlns:a16="http://schemas.microsoft.com/office/drawing/2014/main" xmlns="" id="{2E2C0255-711E-478F-854D-78A416775D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11252" y="4329921"/>
              <a:ext cx="552604" cy="24622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1000" b="1" dirty="0">
                  <a:latin typeface="휴먼모음T" pitchFamily="18" charset="-127"/>
                  <a:ea typeface="휴먼모음T" pitchFamily="18" charset="-127"/>
                </a:rPr>
                <a:t>김경란</a:t>
              </a:r>
              <a:endParaRPr lang="en-US" altLang="ko-KR" sz="1000" b="1" dirty="0">
                <a:latin typeface="휴먼모음T" pitchFamily="18" charset="-127"/>
                <a:ea typeface="휴먼모음T" pitchFamily="18" charset="-127"/>
              </a:endParaRPr>
            </a:p>
          </p:txBody>
        </p:sp>
        <p:pic>
          <p:nvPicPr>
            <p:cNvPr id="24" name="Picture 18" descr="http://beauty.kwu.ac.kr/rfc/images/bs/sub/con0311.gif">
              <a:extLst>
                <a:ext uri="{FF2B5EF4-FFF2-40B4-BE49-F238E27FC236}">
                  <a16:creationId xmlns:a16="http://schemas.microsoft.com/office/drawing/2014/main" xmlns="" id="{3F841070-316E-4DC5-B7A2-1413D98A26C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/>
            </a:blip>
            <a:srcRect/>
            <a:stretch>
              <a:fillRect/>
            </a:stretch>
          </p:blipFill>
          <p:spPr bwMode="auto">
            <a:xfrm>
              <a:off x="5508137" y="3383705"/>
              <a:ext cx="1015486" cy="1049118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  <a:extLst/>
          </p:spPr>
        </p:pic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xmlns="" id="{6D5E558F-61A4-449F-A70C-711AE86C71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46505" y="4329920"/>
              <a:ext cx="550250" cy="24622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1000" b="1" dirty="0">
                  <a:latin typeface="휴먼모음T" pitchFamily="18" charset="-127"/>
                  <a:ea typeface="휴먼모음T" pitchFamily="18" charset="-127"/>
                </a:rPr>
                <a:t>윤미영</a:t>
              </a:r>
              <a:endParaRPr lang="en-US" altLang="ko-KR" sz="1000" b="1" dirty="0">
                <a:latin typeface="휴먼모음T" pitchFamily="18" charset="-127"/>
                <a:ea typeface="휴먼모음T" pitchFamily="18" charset="-127"/>
              </a:endParaRPr>
            </a:p>
          </p:txBody>
        </p:sp>
        <p:pic>
          <p:nvPicPr>
            <p:cNvPr id="26" name="Picture 20" descr="http://beauty.kwu.ac.kr/rfc/images/bs/sub/con0312.gif">
              <a:extLst>
                <a:ext uri="{FF2B5EF4-FFF2-40B4-BE49-F238E27FC236}">
                  <a16:creationId xmlns:a16="http://schemas.microsoft.com/office/drawing/2014/main" xmlns="" id="{AFB9EF91-BA72-4773-A8B6-659D9579159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/>
            </a:blip>
            <a:srcRect/>
            <a:stretch>
              <a:fillRect/>
            </a:stretch>
          </p:blipFill>
          <p:spPr bwMode="auto">
            <a:xfrm>
              <a:off x="6749668" y="3384265"/>
              <a:ext cx="1015486" cy="103967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  <a:extLst/>
          </p:spPr>
        </p:pic>
        <p:sp>
          <p:nvSpPr>
            <p:cNvPr id="37" name="직사각형 36">
              <a:extLst>
                <a:ext uri="{FF2B5EF4-FFF2-40B4-BE49-F238E27FC236}">
                  <a16:creationId xmlns:a16="http://schemas.microsoft.com/office/drawing/2014/main" xmlns="" id="{1F154DC9-0C2B-41F4-95CD-21F68DC508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78595" y="4308299"/>
              <a:ext cx="557632" cy="24622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1000" b="1" dirty="0">
                  <a:latin typeface="휴먼모음T" pitchFamily="18" charset="-127"/>
                  <a:ea typeface="휴먼모음T" pitchFamily="18" charset="-127"/>
                </a:rPr>
                <a:t>이정희</a:t>
              </a:r>
              <a:endParaRPr lang="en-US" altLang="ko-KR" sz="1000" b="1" dirty="0">
                <a:latin typeface="휴먼모음T" pitchFamily="18" charset="-127"/>
                <a:ea typeface="휴먼모음T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23434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1138939" y="1031385"/>
            <a:ext cx="6840760" cy="3628597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467544" y="221908"/>
            <a:ext cx="331236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2.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교수소개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5" name="TextBox 33"/>
          <p:cNvSpPr txBox="1">
            <a:spLocks noChangeArrowheads="1"/>
          </p:cNvSpPr>
          <p:nvPr/>
        </p:nvSpPr>
        <p:spPr bwMode="auto">
          <a:xfrm>
            <a:off x="1619673" y="1428210"/>
            <a:ext cx="151331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600" dirty="0">
                <a:solidFill>
                  <a:srgbClr val="1A7BAE"/>
                </a:solidFill>
                <a:latin typeface="휴먼모음T" pitchFamily="18" charset="-127"/>
                <a:ea typeface="휴먼모음T" pitchFamily="18" charset="-127"/>
              </a:rPr>
              <a:t>[ </a:t>
            </a:r>
            <a:r>
              <a:rPr lang="ko-KR" altLang="en-US" sz="1600" dirty="0">
                <a:solidFill>
                  <a:srgbClr val="1A7BAE"/>
                </a:solidFill>
                <a:latin typeface="휴먼모음T" pitchFamily="18" charset="-127"/>
                <a:ea typeface="휴먼모음T" pitchFamily="18" charset="-127"/>
              </a:rPr>
              <a:t>화장품 </a:t>
            </a:r>
            <a:r>
              <a:rPr lang="en-US" altLang="ko-KR" sz="1600" dirty="0">
                <a:solidFill>
                  <a:srgbClr val="1A7BAE"/>
                </a:solidFill>
                <a:latin typeface="휴먼모음T" pitchFamily="18" charset="-127"/>
                <a:ea typeface="휴먼모음T" pitchFamily="18" charset="-127"/>
              </a:rPr>
              <a:t>]</a:t>
            </a:r>
            <a:endParaRPr lang="ko-KR" altLang="en-US" sz="700" dirty="0">
              <a:solidFill>
                <a:srgbClr val="1A7BAE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1138939" y="1031385"/>
            <a:ext cx="6840760" cy="3628597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TextBox 33"/>
          <p:cNvSpPr txBox="1">
            <a:spLocks noChangeArrowheads="1"/>
          </p:cNvSpPr>
          <p:nvPr/>
        </p:nvSpPr>
        <p:spPr bwMode="auto">
          <a:xfrm>
            <a:off x="1619672" y="1329284"/>
            <a:ext cx="219682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600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[ </a:t>
            </a:r>
            <a:r>
              <a:rPr lang="ko-KR" altLang="en-US" sz="1600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화장품 </a:t>
            </a:r>
            <a:r>
              <a:rPr lang="en-US" altLang="ko-KR" sz="1600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]</a:t>
            </a:r>
            <a:endParaRPr lang="ko-KR" altLang="en-US" sz="700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3151985" y="3288354"/>
            <a:ext cx="3168352" cy="1011588"/>
          </a:xfrm>
          <a:prstGeom prst="ellipse">
            <a:avLst/>
          </a:prstGeom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Font typeface="Wingdings" pitchFamily="2" charset="2"/>
              <a:buChar char="ü"/>
            </a:pPr>
            <a:r>
              <a:rPr lang="en-US" altLang="ko-KR" sz="1400" b="1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1400" b="1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지도교수와의 정기상담</a:t>
            </a:r>
            <a:endParaRPr lang="en-US" altLang="ko-KR" sz="1400" b="1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ctr">
              <a:buFont typeface="Wingdings" pitchFamily="2" charset="2"/>
              <a:buChar char="ü"/>
            </a:pPr>
            <a:r>
              <a:rPr lang="en-US" altLang="ko-KR" sz="1400" b="1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 20</a:t>
            </a:r>
            <a:r>
              <a:rPr lang="ko-KR" altLang="en-US" sz="1400" b="1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명 분반 운영</a:t>
            </a:r>
            <a:endParaRPr lang="en-US" altLang="ko-KR" sz="1400" b="1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6431" y="1729662"/>
            <a:ext cx="927974" cy="9641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991" y="1743700"/>
            <a:ext cx="846341" cy="9825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6679" y="1729662"/>
            <a:ext cx="826449" cy="10115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5" name="직사각형 22"/>
          <p:cNvSpPr>
            <a:spLocks noChangeArrowheads="1"/>
          </p:cNvSpPr>
          <p:nvPr/>
        </p:nvSpPr>
        <p:spPr bwMode="auto">
          <a:xfrm>
            <a:off x="2327884" y="2652292"/>
            <a:ext cx="518605" cy="24622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1000" b="1" dirty="0" err="1">
                <a:latin typeface="휴먼모음T" pitchFamily="18" charset="-127"/>
                <a:ea typeface="휴먼모음T" pitchFamily="18" charset="-127"/>
              </a:rPr>
              <a:t>민혜정</a:t>
            </a:r>
            <a:endParaRPr lang="en-US" altLang="ko-KR" sz="1000" b="1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6" name="직사각형 22"/>
          <p:cNvSpPr>
            <a:spLocks noChangeArrowheads="1"/>
          </p:cNvSpPr>
          <p:nvPr/>
        </p:nvSpPr>
        <p:spPr bwMode="auto">
          <a:xfrm>
            <a:off x="3371362" y="2642572"/>
            <a:ext cx="496731" cy="24622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1000" b="1" dirty="0">
                <a:latin typeface="휴먼모음T" pitchFamily="18" charset="-127"/>
                <a:ea typeface="휴먼모음T" pitchFamily="18" charset="-127"/>
              </a:rPr>
              <a:t>정기석</a:t>
            </a:r>
            <a:endParaRPr lang="en-US" altLang="ko-KR" sz="1000" b="1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7" name="직사각형 22"/>
          <p:cNvSpPr>
            <a:spLocks noChangeArrowheads="1"/>
          </p:cNvSpPr>
          <p:nvPr/>
        </p:nvSpPr>
        <p:spPr bwMode="auto">
          <a:xfrm>
            <a:off x="4413073" y="2642573"/>
            <a:ext cx="556720" cy="24622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1000" b="1" dirty="0" err="1">
                <a:latin typeface="휴먼모음T" pitchFamily="18" charset="-127"/>
                <a:ea typeface="휴먼모음T" pitchFamily="18" charset="-127"/>
              </a:rPr>
              <a:t>김형훈</a:t>
            </a:r>
            <a:endParaRPr lang="ko-KR" altLang="en-US" sz="1000" b="1" dirty="0"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22" name="그림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0556" y="1742638"/>
            <a:ext cx="828538" cy="9817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8" name="직사각형 22"/>
          <p:cNvSpPr>
            <a:spLocks noChangeArrowheads="1"/>
          </p:cNvSpPr>
          <p:nvPr/>
        </p:nvSpPr>
        <p:spPr bwMode="auto">
          <a:xfrm>
            <a:off x="5456814" y="2628521"/>
            <a:ext cx="636022" cy="24622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1000" b="1" dirty="0" err="1">
                <a:latin typeface="휴먼모음T" pitchFamily="18" charset="-127"/>
                <a:ea typeface="휴먼모음T" pitchFamily="18" charset="-127"/>
              </a:rPr>
              <a:t>노은미리</a:t>
            </a:r>
            <a:endParaRPr lang="en-US" altLang="ko-KR" sz="1000" b="1" dirty="0"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6046" y="1742638"/>
            <a:ext cx="885280" cy="9845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0" name="직사각형 5"/>
          <p:cNvSpPr>
            <a:spLocks noChangeArrowheads="1"/>
          </p:cNvSpPr>
          <p:nvPr/>
        </p:nvSpPr>
        <p:spPr bwMode="auto">
          <a:xfrm>
            <a:off x="6638548" y="2642571"/>
            <a:ext cx="518606" cy="24622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1000" b="1" dirty="0">
                <a:latin typeface="휴먼모음T" pitchFamily="18" charset="-127"/>
                <a:ea typeface="휴먼모음T" pitchFamily="18" charset="-127"/>
              </a:rPr>
              <a:t>윤선영</a:t>
            </a:r>
            <a:endParaRPr lang="en-US" altLang="ko-KR" sz="1000" b="1" dirty="0">
              <a:latin typeface="휴먼모음T" pitchFamily="18" charset="-127"/>
              <a:ea typeface="휴먼모음T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00193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221908"/>
            <a:ext cx="3600400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3.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강의실 소개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992652" y="1031385"/>
            <a:ext cx="7035732" cy="3700606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4012" y="1166720"/>
            <a:ext cx="2119835" cy="15363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50599" y="1166720"/>
            <a:ext cx="2119835" cy="15141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6" name="Picture 20" descr="0B9658216CF9874CD5C06DAB286BEA6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17186" y="1172702"/>
            <a:ext cx="2119835" cy="15021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7" name="Picture 16" descr="C0BC9E0DEE5E6B3E05E9CE04B17E3BB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84012" y="2945858"/>
            <a:ext cx="2119835" cy="15081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8" name="TextBox 18"/>
          <p:cNvSpPr txBox="1">
            <a:spLocks noChangeArrowheads="1"/>
          </p:cNvSpPr>
          <p:nvPr/>
        </p:nvSpPr>
        <p:spPr bwMode="auto">
          <a:xfrm>
            <a:off x="1096735" y="1166720"/>
            <a:ext cx="1200772" cy="2616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lang="ko-KR" altLang="en-US" sz="1100" dirty="0">
                <a:latin typeface="휴먼모음T" pitchFamily="18" charset="-127"/>
                <a:ea typeface="휴먼모음T" pitchFamily="18" charset="-127"/>
              </a:rPr>
              <a:t>헤어 </a:t>
            </a:r>
            <a:r>
              <a:rPr lang="ko-KR" altLang="en-US" sz="1100" dirty="0" err="1">
                <a:latin typeface="휴먼모음T" pitchFamily="18" charset="-127"/>
                <a:ea typeface="휴먼모음T" pitchFamily="18" charset="-127"/>
              </a:rPr>
              <a:t>스타일링실</a:t>
            </a:r>
            <a:endParaRPr lang="ko-KR" altLang="en-US" sz="1100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3453619" y="1166720"/>
            <a:ext cx="1092713" cy="276999"/>
          </a:xfrm>
          <a:prstGeom prst="rect">
            <a:avLst/>
          </a:prstGeom>
          <a:solidFill>
            <a:schemeClr val="accent1">
              <a:lumMod val="20000"/>
              <a:lumOff val="80000"/>
              <a:alpha val="73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lang="ko-KR" altLang="en-US" sz="1200" dirty="0">
                <a:latin typeface="휴먼모음T" pitchFamily="18" charset="-127"/>
                <a:ea typeface="휴먼모음T" pitchFamily="18" charset="-127"/>
              </a:rPr>
              <a:t>커트 </a:t>
            </a:r>
            <a:r>
              <a:rPr lang="ko-KR" altLang="en-US" sz="1200" dirty="0" err="1">
                <a:latin typeface="휴먼모음T" pitchFamily="18" charset="-127"/>
                <a:ea typeface="휴먼모음T" pitchFamily="18" charset="-127"/>
              </a:rPr>
              <a:t>디자인실</a:t>
            </a:r>
            <a:endParaRPr lang="ko-KR" altLang="en-US" sz="1200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0" name="TextBox 18"/>
          <p:cNvSpPr txBox="1">
            <a:spLocks noChangeArrowheads="1"/>
          </p:cNvSpPr>
          <p:nvPr/>
        </p:nvSpPr>
        <p:spPr bwMode="auto">
          <a:xfrm>
            <a:off x="5819664" y="1166720"/>
            <a:ext cx="1064466" cy="276999"/>
          </a:xfrm>
          <a:prstGeom prst="rect">
            <a:avLst/>
          </a:prstGeom>
          <a:solidFill>
            <a:schemeClr val="accent1">
              <a:lumMod val="20000"/>
              <a:lumOff val="80000"/>
              <a:alpha val="73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lang="ko-KR" altLang="en-US" sz="1200" dirty="0">
                <a:latin typeface="휴먼모음T" pitchFamily="18" charset="-127"/>
                <a:ea typeface="휴먼모음T" pitchFamily="18" charset="-127"/>
              </a:rPr>
              <a:t>컬러 </a:t>
            </a:r>
            <a:r>
              <a:rPr lang="ko-KR" altLang="en-US" sz="1200" dirty="0" err="1">
                <a:latin typeface="휴먼모음T" pitchFamily="18" charset="-127"/>
                <a:ea typeface="휴먼모음T" pitchFamily="18" charset="-127"/>
              </a:rPr>
              <a:t>디자인실</a:t>
            </a:r>
            <a:endParaRPr lang="ko-KR" altLang="en-US" sz="1200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1" name="TextBox 18"/>
          <p:cNvSpPr txBox="1">
            <a:spLocks noChangeArrowheads="1"/>
          </p:cNvSpPr>
          <p:nvPr/>
        </p:nvSpPr>
        <p:spPr bwMode="auto">
          <a:xfrm>
            <a:off x="1075234" y="2945858"/>
            <a:ext cx="943362" cy="276999"/>
          </a:xfrm>
          <a:prstGeom prst="rect">
            <a:avLst/>
          </a:prstGeom>
          <a:solidFill>
            <a:schemeClr val="accent1">
              <a:lumMod val="20000"/>
              <a:lumOff val="80000"/>
              <a:alpha val="73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lang="ko-KR" altLang="en-US" sz="1200" dirty="0" err="1">
                <a:latin typeface="휴먼모음T" pitchFamily="18" charset="-127"/>
                <a:ea typeface="휴먼모음T" pitchFamily="18" charset="-127"/>
              </a:rPr>
              <a:t>펌</a:t>
            </a:r>
            <a:r>
              <a:rPr lang="ko-KR" altLang="en-US" sz="1200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1200" dirty="0" err="1">
                <a:latin typeface="휴먼모음T" pitchFamily="18" charset="-127"/>
                <a:ea typeface="휴먼모음T" pitchFamily="18" charset="-127"/>
              </a:rPr>
              <a:t>디자인실</a:t>
            </a:r>
            <a:endParaRPr lang="ko-KR" altLang="en-US" sz="1200" dirty="0"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76606" y="2945857"/>
            <a:ext cx="2119835" cy="15081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>
          <a:xfrm>
            <a:off x="5817185" y="2945857"/>
            <a:ext cx="2119835" cy="15081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14" name="TextBox 22"/>
          <p:cNvSpPr txBox="1">
            <a:spLocks noChangeArrowheads="1"/>
          </p:cNvSpPr>
          <p:nvPr/>
        </p:nvSpPr>
        <p:spPr bwMode="auto">
          <a:xfrm>
            <a:off x="3476606" y="2944323"/>
            <a:ext cx="781853" cy="2616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lang="ko-KR" altLang="en-US" sz="1100" dirty="0">
                <a:latin typeface="휴먼모음T" pitchFamily="18" charset="-127"/>
                <a:ea typeface="휴먼모음T" pitchFamily="18" charset="-127"/>
              </a:rPr>
              <a:t>안면관리실</a:t>
            </a:r>
          </a:p>
        </p:txBody>
      </p:sp>
      <p:sp>
        <p:nvSpPr>
          <p:cNvPr id="15" name="TextBox 1"/>
          <p:cNvSpPr txBox="1">
            <a:spLocks noChangeArrowheads="1"/>
          </p:cNvSpPr>
          <p:nvPr/>
        </p:nvSpPr>
        <p:spPr bwMode="auto">
          <a:xfrm>
            <a:off x="5817185" y="2961247"/>
            <a:ext cx="779691" cy="2616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lang="ko-KR" altLang="en-US" sz="1100" dirty="0" err="1">
                <a:latin typeface="휴먼모음T" pitchFamily="18" charset="-127"/>
                <a:ea typeface="휴먼모음T" pitchFamily="18" charset="-127"/>
              </a:rPr>
              <a:t>서양요법실</a:t>
            </a:r>
            <a:endParaRPr lang="ko-KR" altLang="en-US" sz="1100" dirty="0">
              <a:latin typeface="휴먼모음T" pitchFamily="18" charset="-127"/>
              <a:ea typeface="휴먼모음T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5686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221908"/>
            <a:ext cx="3600400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3.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강의실 소개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992652" y="1031385"/>
            <a:ext cx="7035732" cy="3700606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6" name="_x172186800" descr="EMB000016c036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94646" y="1252673"/>
            <a:ext cx="2109201" cy="14718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8" name="Picture 21" descr="5BAF14093256304FE897426B5DAD4F4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68689" y="1245780"/>
            <a:ext cx="2119835" cy="14718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88900" cap="sq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19" name="TextBox 19"/>
          <p:cNvSpPr txBox="1">
            <a:spLocks noChangeArrowheads="1"/>
          </p:cNvSpPr>
          <p:nvPr/>
        </p:nvSpPr>
        <p:spPr bwMode="auto">
          <a:xfrm>
            <a:off x="1102649" y="1245780"/>
            <a:ext cx="806373" cy="2616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lang="ko-KR" altLang="en-US" sz="1100" dirty="0" err="1">
                <a:latin typeface="휴먼모음T" pitchFamily="18" charset="-127"/>
                <a:ea typeface="휴먼모음T" pitchFamily="18" charset="-127"/>
              </a:rPr>
              <a:t>동양요법실</a:t>
            </a:r>
            <a:endParaRPr lang="ko-KR" altLang="en-US" sz="1100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1" name="TextBox 23"/>
          <p:cNvSpPr txBox="1">
            <a:spLocks noChangeArrowheads="1"/>
          </p:cNvSpPr>
          <p:nvPr/>
        </p:nvSpPr>
        <p:spPr bwMode="auto">
          <a:xfrm>
            <a:off x="3455288" y="1236760"/>
            <a:ext cx="783600" cy="2616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lang="ko-KR" altLang="en-US" sz="1100" dirty="0">
                <a:latin typeface="휴먼모음T" pitchFamily="18" charset="-127"/>
                <a:ea typeface="휴먼모음T" pitchFamily="18" charset="-127"/>
              </a:rPr>
              <a:t>전신관리실</a:t>
            </a: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02649" y="2986306"/>
            <a:ext cx="2109201" cy="14839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23" name="TextBox 13"/>
          <p:cNvSpPr txBox="1">
            <a:spLocks noChangeArrowheads="1"/>
          </p:cNvSpPr>
          <p:nvPr/>
        </p:nvSpPr>
        <p:spPr bwMode="auto">
          <a:xfrm>
            <a:off x="1094646" y="2986306"/>
            <a:ext cx="805974" cy="26161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lang="ko-KR" altLang="en-US" sz="1100" dirty="0" err="1">
                <a:latin typeface="휴먼모음T" pitchFamily="18" charset="-127"/>
                <a:ea typeface="휴먼모음T" pitchFamily="18" charset="-127"/>
              </a:rPr>
              <a:t>메이크업실</a:t>
            </a:r>
            <a:endParaRPr lang="ko-KR" altLang="en-US" sz="1100" dirty="0"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24" name="Picture 22" descr="28E63E282E0B6C996FDDB295A4969DD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72416" y="2980809"/>
            <a:ext cx="2124025" cy="14568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3472416" y="2975996"/>
            <a:ext cx="766472" cy="26161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lang="ko-KR" altLang="en-US" sz="1100" dirty="0">
                <a:latin typeface="휴먼모음T" pitchFamily="18" charset="-127"/>
                <a:ea typeface="휴먼모음T" pitchFamily="18" charset="-127"/>
              </a:rPr>
              <a:t>특수분장실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6"/>
          <a:srcRect l="1754" t="52974" r="2505" b="3087"/>
          <a:stretch/>
        </p:blipFill>
        <p:spPr>
          <a:xfrm>
            <a:off x="5785918" y="1236760"/>
            <a:ext cx="2109201" cy="1478791"/>
          </a:xfrm>
          <a:prstGeom prst="rect">
            <a:avLst/>
          </a:prstGeom>
          <a:effectLst>
            <a:outerShdw blurRad="190500" dist="228600" dir="2700000" algn="tr" rotWithShape="0">
              <a:prstClr val="black">
                <a:alpha val="30000"/>
              </a:prstClr>
            </a:outerShdw>
          </a:effectLst>
        </p:spPr>
      </p:pic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5785154" y="1236760"/>
            <a:ext cx="907968" cy="26161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lang="ko-KR" altLang="en-US" sz="1100">
                <a:latin typeface="휴먼모음T" pitchFamily="18" charset="-127"/>
                <a:ea typeface="휴먼모음T" pitchFamily="18" charset="-127"/>
              </a:rPr>
              <a:t>화장품제조실</a:t>
            </a:r>
            <a:endParaRPr lang="ko-KR" altLang="en-US" sz="1100" dirty="0"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40238" y="2975996"/>
            <a:ext cx="2054881" cy="14942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27" name="TextBox 2"/>
          <p:cNvSpPr txBox="1">
            <a:spLocks noChangeArrowheads="1"/>
          </p:cNvSpPr>
          <p:nvPr/>
        </p:nvSpPr>
        <p:spPr bwMode="auto">
          <a:xfrm>
            <a:off x="5840238" y="2984375"/>
            <a:ext cx="801761" cy="2616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lang="ko-KR" altLang="en-US" sz="1100" dirty="0">
                <a:latin typeface="휴먼모음T" pitchFamily="18" charset="-127"/>
                <a:ea typeface="휴먼모음T" pitchFamily="18" charset="-127"/>
              </a:rPr>
              <a:t>작품전시실</a:t>
            </a:r>
          </a:p>
        </p:txBody>
      </p:sp>
    </p:spTree>
    <p:extLst>
      <p:ext uri="{BB962C8B-B14F-4D97-AF65-F5344CB8AC3E}">
        <p14:creationId xmlns:p14="http://schemas.microsoft.com/office/powerpoint/2010/main" val="3301278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221908"/>
            <a:ext cx="3600400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3.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강의실 소개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992652" y="1031385"/>
            <a:ext cx="7035732" cy="3700606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6" name="Picture 22" descr="6E2C2EFC92E7D24DEDE75131666351C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6647" y="1252672"/>
            <a:ext cx="2101198" cy="1477039"/>
          </a:xfrm>
          <a:prstGeom prst="rect">
            <a:avLst/>
          </a:prstGeom>
          <a:solidFill>
            <a:schemeClr val="bg1">
              <a:lumMod val="75000"/>
            </a:schemeClr>
          </a:solidFill>
          <a:ln w="88900" cap="sq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27" name="TextBox 16"/>
          <p:cNvSpPr txBox="1">
            <a:spLocks noChangeArrowheads="1"/>
          </p:cNvSpPr>
          <p:nvPr/>
        </p:nvSpPr>
        <p:spPr bwMode="auto">
          <a:xfrm>
            <a:off x="1136647" y="1252672"/>
            <a:ext cx="831810" cy="26161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lang="ko-KR" altLang="en-US" sz="1100" dirty="0" err="1">
                <a:latin typeface="휴먼모음T" pitchFamily="18" charset="-127"/>
                <a:ea typeface="휴먼모음T" pitchFamily="18" charset="-127"/>
              </a:rPr>
              <a:t>네일아트실</a:t>
            </a:r>
            <a:endParaRPr lang="ko-KR" altLang="en-US" sz="1100" dirty="0"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28" name="Picture 23" descr="254644044A69B94368EA9DB3DACB919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59411" y="1252672"/>
            <a:ext cx="2102214" cy="1481852"/>
          </a:xfrm>
          <a:prstGeom prst="rect">
            <a:avLst/>
          </a:prstGeom>
          <a:solidFill>
            <a:schemeClr val="bg1">
              <a:lumMod val="75000"/>
            </a:schemeClr>
          </a:solidFill>
          <a:ln w="88900" cap="sq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0" name="TextBox 16"/>
          <p:cNvSpPr txBox="1">
            <a:spLocks noChangeArrowheads="1"/>
          </p:cNvSpPr>
          <p:nvPr/>
        </p:nvSpPr>
        <p:spPr bwMode="auto">
          <a:xfrm>
            <a:off x="3456634" y="1255923"/>
            <a:ext cx="831810" cy="26161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lang="ko-KR" altLang="en-US" sz="1100" dirty="0" err="1">
                <a:latin typeface="휴먼모음T" pitchFamily="18" charset="-127"/>
                <a:ea typeface="휴먼모음T" pitchFamily="18" charset="-127"/>
              </a:rPr>
              <a:t>풋케어실</a:t>
            </a:r>
            <a:endParaRPr lang="ko-KR" altLang="en-US" sz="1100" dirty="0"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55318" y="1252671"/>
            <a:ext cx="2123103" cy="1477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2" name="TextBox 1"/>
          <p:cNvSpPr txBox="1">
            <a:spLocks noChangeArrowheads="1"/>
          </p:cNvSpPr>
          <p:nvPr/>
        </p:nvSpPr>
        <p:spPr bwMode="auto">
          <a:xfrm>
            <a:off x="5755318" y="1255923"/>
            <a:ext cx="805358" cy="2616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lang="ko-KR" altLang="en-US" sz="1100" dirty="0" err="1">
                <a:latin typeface="휴먼모음T" pitchFamily="18" charset="-127"/>
                <a:ea typeface="휴먼모음T" pitchFamily="18" charset="-127"/>
              </a:rPr>
              <a:t>미용조형실</a:t>
            </a:r>
            <a:endParaRPr lang="ko-KR" altLang="en-US" sz="1100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136647" y="2345357"/>
            <a:ext cx="12090806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7" name="_x153853920" descr="EMB0000395c22d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647" y="3054585"/>
            <a:ext cx="2101198" cy="1533389"/>
          </a:xfrm>
          <a:prstGeom prst="rect">
            <a:avLst/>
          </a:prstGeom>
          <a:noFill/>
          <a:effectLst>
            <a:outerShdw blurRad="190500" dist="228600" dir="2700000" algn="ctr" rotWithShape="0">
              <a:schemeClr val="tx1">
                <a:alpha val="3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454898" y="260840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154728760" descr="EMB0000395c22e0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899" y="3065604"/>
            <a:ext cx="2101198" cy="1522370"/>
          </a:xfrm>
          <a:prstGeom prst="rect">
            <a:avLst/>
          </a:prstGeom>
          <a:noFill/>
          <a:effectLst>
            <a:outerShdw blurRad="190500" dist="228600" dir="2700000" algn="ctr" rotWithShape="0">
              <a:schemeClr val="tx1">
                <a:alpha val="3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6"/>
          <p:cNvSpPr txBox="1">
            <a:spLocks noChangeArrowheads="1"/>
          </p:cNvSpPr>
          <p:nvPr/>
        </p:nvSpPr>
        <p:spPr bwMode="auto">
          <a:xfrm>
            <a:off x="1136647" y="3054585"/>
            <a:ext cx="831810" cy="26161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lang="ko-KR" altLang="en-US" sz="1100" dirty="0" err="1">
                <a:latin typeface="휴먼모음T" pitchFamily="18" charset="-127"/>
                <a:ea typeface="휴먼모음T" pitchFamily="18" charset="-127"/>
              </a:rPr>
              <a:t>롤플레이실</a:t>
            </a:r>
            <a:endParaRPr lang="ko-KR" altLang="en-US" sz="1100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5" name="TextBox 16"/>
          <p:cNvSpPr txBox="1">
            <a:spLocks noChangeArrowheads="1"/>
          </p:cNvSpPr>
          <p:nvPr/>
        </p:nvSpPr>
        <p:spPr bwMode="auto">
          <a:xfrm>
            <a:off x="3456634" y="3054585"/>
            <a:ext cx="831810" cy="26161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lang="ko-KR" altLang="en-US" sz="1100" dirty="0" err="1">
                <a:latin typeface="휴먼모음T" pitchFamily="18" charset="-127"/>
                <a:ea typeface="휴먼모음T" pitchFamily="18" charset="-127"/>
              </a:rPr>
              <a:t>롤플레이실</a:t>
            </a:r>
            <a:endParaRPr lang="ko-KR" altLang="en-US" sz="1100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9" name="_x151029856" descr="EMB000013d40e7b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6269" y="3077429"/>
            <a:ext cx="2101199" cy="1522370"/>
          </a:xfrm>
          <a:prstGeom prst="rect">
            <a:avLst/>
          </a:prstGeom>
          <a:noFill/>
          <a:effectLst>
            <a:outerShdw blurRad="190500" dist="228600" dir="2700000" algn="l" rotWithShape="0">
              <a:prstClr val="black">
                <a:alpha val="3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1"/>
          <p:cNvSpPr txBox="1">
            <a:spLocks noChangeArrowheads="1"/>
          </p:cNvSpPr>
          <p:nvPr/>
        </p:nvSpPr>
        <p:spPr bwMode="auto">
          <a:xfrm>
            <a:off x="5779747" y="3070054"/>
            <a:ext cx="805358" cy="2616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lang="ko-KR" altLang="en-US" sz="1100" dirty="0">
                <a:latin typeface="휴먼모음T" pitchFamily="18" charset="-127"/>
                <a:ea typeface="휴먼모음T" pitchFamily="18" charset="-127"/>
              </a:rPr>
              <a:t>이론강의실</a:t>
            </a:r>
          </a:p>
        </p:txBody>
      </p:sp>
    </p:spTree>
    <p:extLst>
      <p:ext uri="{BB962C8B-B14F-4D97-AF65-F5344CB8AC3E}">
        <p14:creationId xmlns:p14="http://schemas.microsoft.com/office/powerpoint/2010/main" val="2077080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221908"/>
            <a:ext cx="3600400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3.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강의실 소개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992652" y="1031385"/>
            <a:ext cx="7035732" cy="3700606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136647" y="2345357"/>
            <a:ext cx="12090806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454898" y="260840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155" y="1252672"/>
            <a:ext cx="2106727" cy="1469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16"/>
          <p:cNvSpPr txBox="1">
            <a:spLocks noChangeArrowheads="1"/>
          </p:cNvSpPr>
          <p:nvPr/>
        </p:nvSpPr>
        <p:spPr bwMode="auto">
          <a:xfrm>
            <a:off x="1168155" y="1219845"/>
            <a:ext cx="1026132" cy="26161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lang="ko-KR" altLang="en-US" sz="1100" dirty="0">
                <a:latin typeface="휴먼모음T" pitchFamily="18" charset="-127"/>
                <a:ea typeface="휴먼모음T" pitchFamily="18" charset="-127"/>
              </a:rPr>
              <a:t>화장품실습실</a:t>
            </a: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5975" y="1255007"/>
            <a:ext cx="2135658" cy="14998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TextBox 16"/>
          <p:cNvSpPr txBox="1">
            <a:spLocks noChangeArrowheads="1"/>
          </p:cNvSpPr>
          <p:nvPr/>
        </p:nvSpPr>
        <p:spPr bwMode="auto">
          <a:xfrm>
            <a:off x="3504944" y="1224905"/>
            <a:ext cx="1026132" cy="26161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lang="ko-KR" altLang="en-US" sz="1100" dirty="0">
                <a:latin typeface="휴먼모음T" pitchFamily="18" charset="-127"/>
                <a:ea typeface="휴먼모음T" pitchFamily="18" charset="-127"/>
              </a:rPr>
              <a:t>화장품실습실</a:t>
            </a: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6665" y="1237426"/>
            <a:ext cx="2117704" cy="15350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" name="TextBox 16"/>
          <p:cNvSpPr txBox="1">
            <a:spLocks noChangeArrowheads="1"/>
          </p:cNvSpPr>
          <p:nvPr/>
        </p:nvSpPr>
        <p:spPr bwMode="auto">
          <a:xfrm>
            <a:off x="5761598" y="1219845"/>
            <a:ext cx="1125623" cy="26161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lang="ko-KR" altLang="en-US" sz="1100">
                <a:latin typeface="휴먼모음T" pitchFamily="18" charset="-127"/>
                <a:ea typeface="휴먼모음T" pitchFamily="18" charset="-127"/>
              </a:rPr>
              <a:t>화장품이론강의실</a:t>
            </a:r>
            <a:endParaRPr lang="ko-KR" altLang="en-US" sz="1100" dirty="0"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1168154" y="3048507"/>
            <a:ext cx="2106728" cy="15372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13" name="TextBox 18"/>
          <p:cNvSpPr txBox="1">
            <a:spLocks noChangeArrowheads="1"/>
          </p:cNvSpPr>
          <p:nvPr/>
        </p:nvSpPr>
        <p:spPr bwMode="auto">
          <a:xfrm>
            <a:off x="1130209" y="3055919"/>
            <a:ext cx="767183" cy="2616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lang="ko-KR" altLang="en-US" sz="1100" dirty="0">
                <a:latin typeface="휴먼모음T" pitchFamily="18" charset="-127"/>
                <a:ea typeface="휴먼모음T" pitchFamily="18" charset="-127"/>
              </a:rPr>
              <a:t>국제회의장</a:t>
            </a: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04944" y="3023556"/>
            <a:ext cx="2435208" cy="1810402"/>
          </a:xfrm>
          <a:prstGeom prst="rect">
            <a:avLst/>
          </a:prstGeom>
        </p:spPr>
      </p:pic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3515975" y="3067041"/>
            <a:ext cx="591045" cy="2616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lang="ko-KR" altLang="en-US" sz="1100" dirty="0">
                <a:latin typeface="휴먼모음T" pitchFamily="18" charset="-127"/>
                <a:ea typeface="휴먼모음T" pitchFamily="18" charset="-127"/>
              </a:rPr>
              <a:t>휴게실</a:t>
            </a:r>
          </a:p>
        </p:txBody>
      </p:sp>
      <p:pic>
        <p:nvPicPr>
          <p:cNvPr id="21" name="_x214496312" descr="EMB0000160c118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02061" y="3055919"/>
            <a:ext cx="2082308" cy="15298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88900" cap="sq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5813035" y="3067041"/>
            <a:ext cx="430290" cy="2616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lang="ko-KR" altLang="en-US" sz="1100" dirty="0">
                <a:latin typeface="휴먼모음T" pitchFamily="18" charset="-127"/>
                <a:ea typeface="휴먼모음T" pitchFamily="18" charset="-127"/>
              </a:rPr>
              <a:t>카페</a:t>
            </a:r>
          </a:p>
        </p:txBody>
      </p:sp>
    </p:spTree>
    <p:extLst>
      <p:ext uri="{BB962C8B-B14F-4D97-AF65-F5344CB8AC3E}">
        <p14:creationId xmlns:p14="http://schemas.microsoft.com/office/powerpoint/2010/main" val="1934154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221908"/>
            <a:ext cx="3600400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4.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학제 구성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992652" y="1031385"/>
            <a:ext cx="7035732" cy="3700606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矩形 39"/>
          <p:cNvSpPr/>
          <p:nvPr/>
        </p:nvSpPr>
        <p:spPr>
          <a:xfrm>
            <a:off x="424532" y="1090706"/>
            <a:ext cx="81719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1400" b="1" dirty="0">
                <a:latin typeface="휴먼모음T" pitchFamily="18" charset="-127"/>
                <a:ea typeface="휴먼모음T" pitchFamily="18" charset="-127"/>
              </a:rPr>
              <a:t>학부에서 대학원 과정까지 </a:t>
            </a:r>
            <a:r>
              <a:rPr lang="ko-KR" altLang="en-US" sz="1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전국 최초</a:t>
            </a:r>
            <a:r>
              <a:rPr lang="ko-KR" altLang="en-US" sz="1400" b="1" dirty="0">
                <a:latin typeface="휴먼모음T" pitchFamily="18" charset="-127"/>
                <a:ea typeface="휴먼모음T" pitchFamily="18" charset="-127"/>
              </a:rPr>
              <a:t>로 개설</a:t>
            </a:r>
            <a:endParaRPr lang="en-US" altLang="ko-KR" sz="1400" b="1" dirty="0">
              <a:latin typeface="휴먼모음T" pitchFamily="18" charset="-127"/>
              <a:ea typeface="휴먼모음T" pitchFamily="18" charset="-127"/>
            </a:endParaRPr>
          </a:p>
          <a:p>
            <a:pPr algn="ctr">
              <a:defRPr/>
            </a:pPr>
            <a:endParaRPr lang="en-US" altLang="ko-KR" sz="800" b="1" dirty="0">
              <a:latin typeface="휴먼모음T" pitchFamily="18" charset="-127"/>
              <a:ea typeface="휴먼모음T" pitchFamily="18" charset="-127"/>
            </a:endParaRPr>
          </a:p>
          <a:p>
            <a:pPr algn="ctr">
              <a:defRPr/>
            </a:pPr>
            <a:r>
              <a:rPr lang="ko-KR" altLang="en-US" sz="14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체계적인 미용교육</a:t>
            </a:r>
            <a:r>
              <a:rPr lang="ko-KR" altLang="en-US" sz="1400" b="1" dirty="0">
                <a:latin typeface="휴먼모음T" pitchFamily="18" charset="-127"/>
                <a:ea typeface="휴먼모음T" pitchFamily="18" charset="-127"/>
              </a:rPr>
              <a:t>을 통한 </a:t>
            </a:r>
            <a:r>
              <a:rPr lang="ko-KR" altLang="en-US" sz="1400" b="1" dirty="0" err="1">
                <a:latin typeface="휴먼모음T" pitchFamily="18" charset="-127"/>
                <a:ea typeface="휴먼모음T" pitchFamily="18" charset="-127"/>
              </a:rPr>
              <a:t>뷰티</a:t>
            </a:r>
            <a:r>
              <a:rPr lang="ko-KR" altLang="en-US" sz="1400" b="1" dirty="0">
                <a:latin typeface="휴먼모음T" pitchFamily="18" charset="-127"/>
                <a:ea typeface="휴먼모음T" pitchFamily="18" charset="-127"/>
              </a:rPr>
              <a:t> 명품인재를 양성</a:t>
            </a:r>
          </a:p>
        </p:txBody>
      </p:sp>
      <p:grpSp>
        <p:nvGrpSpPr>
          <p:cNvPr id="5" name="그룹 4"/>
          <p:cNvGrpSpPr/>
          <p:nvPr/>
        </p:nvGrpSpPr>
        <p:grpSpPr>
          <a:xfrm>
            <a:off x="1057229" y="1801038"/>
            <a:ext cx="6899148" cy="2858944"/>
            <a:chOff x="957239" y="1914810"/>
            <a:chExt cx="6906577" cy="2834608"/>
          </a:xfrm>
        </p:grpSpPr>
        <p:sp>
          <p:nvSpPr>
            <p:cNvPr id="6" name="椭圆 68"/>
            <p:cNvSpPr/>
            <p:nvPr/>
          </p:nvSpPr>
          <p:spPr>
            <a:xfrm>
              <a:off x="4157279" y="3362774"/>
              <a:ext cx="1401767" cy="1386644"/>
            </a:xfrm>
            <a:custGeom>
              <a:avLst/>
              <a:gdLst/>
              <a:ahLst/>
              <a:cxnLst/>
              <a:rect l="l" t="t" r="r" b="b"/>
              <a:pathLst>
                <a:path w="1401767" h="1386644">
                  <a:moveTo>
                    <a:pt x="233035" y="0"/>
                  </a:moveTo>
                  <a:lnTo>
                    <a:pt x="640881" y="0"/>
                  </a:lnTo>
                  <a:cubicBezTo>
                    <a:pt x="633096" y="19935"/>
                    <a:pt x="629318" y="41634"/>
                    <a:pt x="629318" y="64216"/>
                  </a:cubicBezTo>
                  <a:cubicBezTo>
                    <a:pt x="629318" y="173647"/>
                    <a:pt x="718028" y="262357"/>
                    <a:pt x="827459" y="262357"/>
                  </a:cubicBezTo>
                  <a:cubicBezTo>
                    <a:pt x="936890" y="262357"/>
                    <a:pt x="1025600" y="173647"/>
                    <a:pt x="1025600" y="64216"/>
                  </a:cubicBezTo>
                  <a:cubicBezTo>
                    <a:pt x="1025600" y="41634"/>
                    <a:pt x="1021823" y="19935"/>
                    <a:pt x="1014038" y="0"/>
                  </a:cubicBezTo>
                  <a:lnTo>
                    <a:pt x="1401767" y="0"/>
                  </a:lnTo>
                  <a:lnTo>
                    <a:pt x="1401767" y="1168732"/>
                  </a:lnTo>
                  <a:lnTo>
                    <a:pt x="956993" y="1168732"/>
                  </a:lnTo>
                  <a:cubicBezTo>
                    <a:pt x="968847" y="1188427"/>
                    <a:pt x="974696" y="1211557"/>
                    <a:pt x="974696" y="1236054"/>
                  </a:cubicBezTo>
                  <a:cubicBezTo>
                    <a:pt x="974696" y="1319223"/>
                    <a:pt x="907275" y="1386644"/>
                    <a:pt x="824106" y="1386644"/>
                  </a:cubicBezTo>
                  <a:cubicBezTo>
                    <a:pt x="740937" y="1386644"/>
                    <a:pt x="673516" y="1319223"/>
                    <a:pt x="673516" y="1236054"/>
                  </a:cubicBezTo>
                  <a:cubicBezTo>
                    <a:pt x="673516" y="1211557"/>
                    <a:pt x="679365" y="1188427"/>
                    <a:pt x="691220" y="1168732"/>
                  </a:cubicBezTo>
                  <a:lnTo>
                    <a:pt x="233035" y="1168732"/>
                  </a:lnTo>
                  <a:lnTo>
                    <a:pt x="233035" y="733499"/>
                  </a:lnTo>
                  <a:cubicBezTo>
                    <a:pt x="212516" y="743855"/>
                    <a:pt x="189291" y="749187"/>
                    <a:pt x="164821" y="749187"/>
                  </a:cubicBezTo>
                  <a:cubicBezTo>
                    <a:pt x="73793" y="749187"/>
                    <a:pt x="0" y="675395"/>
                    <a:pt x="0" y="584366"/>
                  </a:cubicBezTo>
                  <a:cubicBezTo>
                    <a:pt x="0" y="493338"/>
                    <a:pt x="73793" y="419545"/>
                    <a:pt x="164821" y="419545"/>
                  </a:cubicBezTo>
                  <a:cubicBezTo>
                    <a:pt x="189291" y="419545"/>
                    <a:pt x="212516" y="424878"/>
                    <a:pt x="233035" y="435233"/>
                  </a:cubicBezTo>
                  <a:close/>
                </a:path>
              </a:pathLst>
            </a:custGeom>
            <a:solidFill>
              <a:srgbClr val="1A7B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/>
            </a:p>
          </p:txBody>
        </p:sp>
        <p:sp>
          <p:nvSpPr>
            <p:cNvPr id="7" name="矩形 65"/>
            <p:cNvSpPr/>
            <p:nvPr/>
          </p:nvSpPr>
          <p:spPr>
            <a:xfrm>
              <a:off x="2973463" y="3138946"/>
              <a:ext cx="1406366" cy="1392560"/>
            </a:xfrm>
            <a:custGeom>
              <a:avLst/>
              <a:gdLst/>
              <a:ahLst/>
              <a:cxnLst/>
              <a:rect l="l" t="t" r="r" b="b"/>
              <a:pathLst>
                <a:path w="1406366" h="1392560">
                  <a:moveTo>
                    <a:pt x="822000" y="0"/>
                  </a:moveTo>
                  <a:cubicBezTo>
                    <a:pt x="913029" y="0"/>
                    <a:pt x="986821" y="73793"/>
                    <a:pt x="986821" y="164821"/>
                  </a:cubicBezTo>
                  <a:cubicBezTo>
                    <a:pt x="986821" y="185675"/>
                    <a:pt x="982948" y="205623"/>
                    <a:pt x="975467" y="223828"/>
                  </a:cubicBezTo>
                  <a:lnTo>
                    <a:pt x="1406366" y="223828"/>
                  </a:lnTo>
                  <a:lnTo>
                    <a:pt x="1406366" y="633859"/>
                  </a:lnTo>
                  <a:cubicBezTo>
                    <a:pt x="1386081" y="625588"/>
                    <a:pt x="1363875" y="621361"/>
                    <a:pt x="1340681" y="621361"/>
                  </a:cubicBezTo>
                  <a:cubicBezTo>
                    <a:pt x="1237497" y="621361"/>
                    <a:pt x="1153848" y="705009"/>
                    <a:pt x="1153848" y="808194"/>
                  </a:cubicBezTo>
                  <a:cubicBezTo>
                    <a:pt x="1153848" y="911379"/>
                    <a:pt x="1237497" y="995027"/>
                    <a:pt x="1340681" y="995027"/>
                  </a:cubicBezTo>
                  <a:cubicBezTo>
                    <a:pt x="1363875" y="995027"/>
                    <a:pt x="1386081" y="990802"/>
                    <a:pt x="1406366" y="982530"/>
                  </a:cubicBezTo>
                  <a:lnTo>
                    <a:pt x="1406366" y="1392560"/>
                  </a:lnTo>
                  <a:lnTo>
                    <a:pt x="237634" y="1392560"/>
                  </a:lnTo>
                  <a:lnTo>
                    <a:pt x="237634" y="927784"/>
                  </a:lnTo>
                  <a:cubicBezTo>
                    <a:pt x="214351" y="948086"/>
                    <a:pt x="183720" y="958784"/>
                    <a:pt x="150590" y="958784"/>
                  </a:cubicBezTo>
                  <a:cubicBezTo>
                    <a:pt x="67421" y="958784"/>
                    <a:pt x="0" y="891363"/>
                    <a:pt x="0" y="808194"/>
                  </a:cubicBezTo>
                  <a:cubicBezTo>
                    <a:pt x="0" y="725025"/>
                    <a:pt x="67421" y="657604"/>
                    <a:pt x="150590" y="657604"/>
                  </a:cubicBezTo>
                  <a:cubicBezTo>
                    <a:pt x="183720" y="657604"/>
                    <a:pt x="214351" y="668302"/>
                    <a:pt x="237634" y="688604"/>
                  </a:cubicBezTo>
                  <a:lnTo>
                    <a:pt x="237634" y="223828"/>
                  </a:lnTo>
                  <a:lnTo>
                    <a:pt x="668533" y="223828"/>
                  </a:lnTo>
                  <a:cubicBezTo>
                    <a:pt x="661052" y="205623"/>
                    <a:pt x="657179" y="185675"/>
                    <a:pt x="657179" y="164821"/>
                  </a:cubicBezTo>
                  <a:cubicBezTo>
                    <a:pt x="657179" y="73793"/>
                    <a:pt x="730972" y="0"/>
                    <a:pt x="822000" y="0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/>
            </a:p>
          </p:txBody>
        </p:sp>
        <p:sp>
          <p:nvSpPr>
            <p:cNvPr id="8" name="椭圆 75"/>
            <p:cNvSpPr/>
            <p:nvPr/>
          </p:nvSpPr>
          <p:spPr>
            <a:xfrm>
              <a:off x="3211097" y="1914810"/>
              <a:ext cx="1425662" cy="1433908"/>
            </a:xfrm>
            <a:custGeom>
              <a:avLst/>
              <a:gdLst/>
              <a:ahLst/>
              <a:cxnLst/>
              <a:rect l="l" t="t" r="r" b="b"/>
              <a:pathLst>
                <a:path w="1425662" h="1433908">
                  <a:moveTo>
                    <a:pt x="584366" y="0"/>
                  </a:moveTo>
                  <a:cubicBezTo>
                    <a:pt x="667535" y="0"/>
                    <a:pt x="734956" y="67421"/>
                    <a:pt x="734956" y="150590"/>
                  </a:cubicBezTo>
                  <a:cubicBezTo>
                    <a:pt x="734956" y="197370"/>
                    <a:pt x="713626" y="239167"/>
                    <a:pt x="678832" y="265176"/>
                  </a:cubicBezTo>
                  <a:lnTo>
                    <a:pt x="1168733" y="265176"/>
                  </a:lnTo>
                  <a:lnTo>
                    <a:pt x="1168733" y="716520"/>
                  </a:lnTo>
                  <a:cubicBezTo>
                    <a:pt x="1193634" y="695548"/>
                    <a:pt x="1225973" y="684721"/>
                    <a:pt x="1260841" y="684721"/>
                  </a:cubicBezTo>
                  <a:cubicBezTo>
                    <a:pt x="1351870" y="684721"/>
                    <a:pt x="1425662" y="758513"/>
                    <a:pt x="1425662" y="849542"/>
                  </a:cubicBezTo>
                  <a:cubicBezTo>
                    <a:pt x="1425662" y="940571"/>
                    <a:pt x="1351870" y="1014363"/>
                    <a:pt x="1260841" y="1014363"/>
                  </a:cubicBezTo>
                  <a:cubicBezTo>
                    <a:pt x="1225973" y="1014363"/>
                    <a:pt x="1193634" y="1003536"/>
                    <a:pt x="1168733" y="982566"/>
                  </a:cubicBezTo>
                  <a:lnTo>
                    <a:pt x="1168733" y="1433908"/>
                  </a:lnTo>
                  <a:lnTo>
                    <a:pt x="765724" y="1433908"/>
                  </a:lnTo>
                  <a:cubicBezTo>
                    <a:pt x="770905" y="1418114"/>
                    <a:pt x="773249" y="1401256"/>
                    <a:pt x="773249" y="1383851"/>
                  </a:cubicBezTo>
                  <a:cubicBezTo>
                    <a:pt x="773249" y="1279093"/>
                    <a:pt x="688325" y="1194168"/>
                    <a:pt x="583566" y="1194168"/>
                  </a:cubicBezTo>
                  <a:cubicBezTo>
                    <a:pt x="478807" y="1194168"/>
                    <a:pt x="393882" y="1279093"/>
                    <a:pt x="393882" y="1383851"/>
                  </a:cubicBezTo>
                  <a:cubicBezTo>
                    <a:pt x="393882" y="1401256"/>
                    <a:pt x="396227" y="1418114"/>
                    <a:pt x="401408" y="1433908"/>
                  </a:cubicBezTo>
                  <a:lnTo>
                    <a:pt x="0" y="1433908"/>
                  </a:lnTo>
                  <a:lnTo>
                    <a:pt x="0" y="265176"/>
                  </a:lnTo>
                  <a:lnTo>
                    <a:pt x="489901" y="265176"/>
                  </a:lnTo>
                  <a:cubicBezTo>
                    <a:pt x="455106" y="239167"/>
                    <a:pt x="433776" y="197370"/>
                    <a:pt x="433776" y="150590"/>
                  </a:cubicBezTo>
                  <a:cubicBezTo>
                    <a:pt x="433776" y="67421"/>
                    <a:pt x="501197" y="0"/>
                    <a:pt x="584366" y="0"/>
                  </a:cubicBezTo>
                  <a:close/>
                </a:path>
              </a:pathLst>
            </a:custGeom>
            <a:solidFill>
              <a:srgbClr val="1A7B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/>
            </a:p>
          </p:txBody>
        </p:sp>
        <p:sp>
          <p:nvSpPr>
            <p:cNvPr id="9" name="椭圆 76"/>
            <p:cNvSpPr/>
            <p:nvPr/>
          </p:nvSpPr>
          <p:spPr>
            <a:xfrm>
              <a:off x="4397019" y="2179986"/>
              <a:ext cx="1384756" cy="1408472"/>
            </a:xfrm>
            <a:custGeom>
              <a:avLst/>
              <a:gdLst/>
              <a:ahLst/>
              <a:cxnLst/>
              <a:rect l="l" t="t" r="r" b="b"/>
              <a:pathLst>
                <a:path w="1384756" h="1408472">
                  <a:moveTo>
                    <a:pt x="0" y="0"/>
                  </a:moveTo>
                  <a:lnTo>
                    <a:pt x="1168732" y="0"/>
                  </a:lnTo>
                  <a:lnTo>
                    <a:pt x="1168732" y="450207"/>
                  </a:lnTo>
                  <a:cubicBezTo>
                    <a:pt x="1188073" y="439244"/>
                    <a:pt x="1210481" y="433776"/>
                    <a:pt x="1234166" y="433776"/>
                  </a:cubicBezTo>
                  <a:cubicBezTo>
                    <a:pt x="1317335" y="433776"/>
                    <a:pt x="1384756" y="501197"/>
                    <a:pt x="1384756" y="584366"/>
                  </a:cubicBezTo>
                  <a:cubicBezTo>
                    <a:pt x="1384756" y="667535"/>
                    <a:pt x="1317335" y="734956"/>
                    <a:pt x="1234166" y="734956"/>
                  </a:cubicBezTo>
                  <a:cubicBezTo>
                    <a:pt x="1210481" y="734956"/>
                    <a:pt x="1188073" y="729488"/>
                    <a:pt x="1168732" y="718526"/>
                  </a:cubicBezTo>
                  <a:lnTo>
                    <a:pt x="1168732" y="1168732"/>
                  </a:lnTo>
                  <a:lnTo>
                    <a:pt x="728979" y="1168732"/>
                  </a:lnTo>
                  <a:cubicBezTo>
                    <a:pt x="742528" y="1190517"/>
                    <a:pt x="749187" y="1216306"/>
                    <a:pt x="749187" y="1243651"/>
                  </a:cubicBezTo>
                  <a:cubicBezTo>
                    <a:pt x="749187" y="1334680"/>
                    <a:pt x="675394" y="1408472"/>
                    <a:pt x="584366" y="1408472"/>
                  </a:cubicBezTo>
                  <a:cubicBezTo>
                    <a:pt x="493337" y="1408472"/>
                    <a:pt x="419545" y="1334680"/>
                    <a:pt x="419545" y="1243651"/>
                  </a:cubicBezTo>
                  <a:cubicBezTo>
                    <a:pt x="419545" y="1216306"/>
                    <a:pt x="426204" y="1190517"/>
                    <a:pt x="439754" y="1168732"/>
                  </a:cubicBezTo>
                  <a:lnTo>
                    <a:pt x="0" y="1168732"/>
                  </a:lnTo>
                  <a:lnTo>
                    <a:pt x="0" y="761099"/>
                  </a:lnTo>
                  <a:cubicBezTo>
                    <a:pt x="24839" y="773303"/>
                    <a:pt x="52809" y="779836"/>
                    <a:pt x="82305" y="779836"/>
                  </a:cubicBezTo>
                  <a:cubicBezTo>
                    <a:pt x="190260" y="779836"/>
                    <a:pt x="277774" y="692321"/>
                    <a:pt x="277774" y="584366"/>
                  </a:cubicBezTo>
                  <a:cubicBezTo>
                    <a:pt x="277774" y="476411"/>
                    <a:pt x="190260" y="388896"/>
                    <a:pt x="82305" y="388896"/>
                  </a:cubicBezTo>
                  <a:cubicBezTo>
                    <a:pt x="52809" y="388896"/>
                    <a:pt x="24839" y="395429"/>
                    <a:pt x="0" y="407633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/>
            </a:p>
          </p:txBody>
        </p:sp>
        <p:sp>
          <p:nvSpPr>
            <p:cNvPr id="10" name="矩形 16"/>
            <p:cNvSpPr/>
            <p:nvPr/>
          </p:nvSpPr>
          <p:spPr>
            <a:xfrm>
              <a:off x="3297499" y="2471710"/>
              <a:ext cx="1008112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000" b="1" dirty="0">
                  <a:solidFill>
                    <a:schemeClr val="bg1"/>
                  </a:solidFill>
                  <a:latin typeface="휴먼모음T" pitchFamily="18" charset="-127"/>
                  <a:ea typeface="휴먼모음T" pitchFamily="18" charset="-127"/>
                </a:rPr>
                <a:t>학부</a:t>
              </a:r>
              <a:endParaRPr lang="en-US" altLang="ko-KR" sz="2000" b="1" dirty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endParaRPr>
            </a:p>
            <a:p>
              <a:pPr algn="ctr"/>
              <a:r>
                <a:rPr lang="ko-KR" altLang="en-US" sz="2000" b="1" dirty="0">
                  <a:solidFill>
                    <a:schemeClr val="bg1"/>
                  </a:solidFill>
                  <a:latin typeface="휴먼모음T" pitchFamily="18" charset="-127"/>
                  <a:ea typeface="휴먼모음T" pitchFamily="18" charset="-127"/>
                </a:rPr>
                <a:t>과정</a:t>
              </a:r>
              <a:endParaRPr lang="en-US" altLang="zh-CN" sz="2000" b="1" dirty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11" name="矩形 17"/>
            <p:cNvSpPr/>
            <p:nvPr/>
          </p:nvSpPr>
          <p:spPr>
            <a:xfrm>
              <a:off x="3297499" y="3659842"/>
              <a:ext cx="1008112" cy="6500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휴먼모음T" pitchFamily="18" charset="-127"/>
                  <a:ea typeface="휴먼모음T" pitchFamily="18" charset="-127"/>
                </a:rPr>
                <a:t>학점</a:t>
              </a:r>
              <a:endParaRPr lang="en-US" altLang="ko-KR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endParaRPr>
            </a:p>
            <a:p>
              <a:pPr algn="ctr"/>
              <a:r>
                <a:rPr lang="ko-KR" altLang="en-US" sz="2000" b="1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휴먼모음T" pitchFamily="18" charset="-127"/>
                  <a:ea typeface="휴먼모음T" pitchFamily="18" charset="-127"/>
                </a:rPr>
                <a:t>은행제</a:t>
              </a:r>
              <a:endParaRPr lang="en-US" altLang="zh-CN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12" name="矩形 18"/>
            <p:cNvSpPr/>
            <p:nvPr/>
          </p:nvSpPr>
          <p:spPr>
            <a:xfrm>
              <a:off x="4485631" y="2471710"/>
              <a:ext cx="1008112" cy="6500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휴먼모음T" pitchFamily="18" charset="-127"/>
                  <a:ea typeface="휴먼모음T" pitchFamily="18" charset="-127"/>
                </a:rPr>
                <a:t>교육</a:t>
              </a:r>
              <a:endParaRPr lang="en-US" altLang="ko-KR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endParaRPr>
            </a:p>
            <a:p>
              <a:pPr algn="ctr"/>
              <a:r>
                <a:rPr lang="ko-KR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휴먼모음T" pitchFamily="18" charset="-127"/>
                  <a:ea typeface="휴먼모음T" pitchFamily="18" charset="-127"/>
                </a:rPr>
                <a:t>대학원</a:t>
              </a:r>
              <a:endParaRPr lang="en-US" altLang="zh-CN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13" name="矩形 22"/>
            <p:cNvSpPr/>
            <p:nvPr/>
          </p:nvSpPr>
          <p:spPr>
            <a:xfrm>
              <a:off x="4485631" y="3659842"/>
              <a:ext cx="1008112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000" b="1" dirty="0">
                  <a:solidFill>
                    <a:schemeClr val="bg1"/>
                  </a:solidFill>
                  <a:latin typeface="휴먼모음T" pitchFamily="18" charset="-127"/>
                  <a:ea typeface="휴먼모음T" pitchFamily="18" charset="-127"/>
                </a:rPr>
                <a:t>일반</a:t>
              </a:r>
              <a:endParaRPr lang="en-US" altLang="ko-KR" sz="2000" b="1" dirty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endParaRPr>
            </a:p>
            <a:p>
              <a:pPr algn="ctr"/>
              <a:r>
                <a:rPr lang="ko-KR" altLang="en-US" sz="2000" b="1" dirty="0">
                  <a:solidFill>
                    <a:schemeClr val="bg1"/>
                  </a:solidFill>
                  <a:latin typeface="휴먼모음T" pitchFamily="18" charset="-127"/>
                  <a:ea typeface="휴먼모음T" pitchFamily="18" charset="-127"/>
                </a:rPr>
                <a:t>대학원</a:t>
              </a:r>
              <a:endParaRPr lang="en-US" altLang="zh-CN" sz="2000" b="1" dirty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14" name="矩形 23"/>
            <p:cNvSpPr/>
            <p:nvPr/>
          </p:nvSpPr>
          <p:spPr>
            <a:xfrm>
              <a:off x="957240" y="1960522"/>
              <a:ext cx="193802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000" b="1" dirty="0">
                  <a:solidFill>
                    <a:srgbClr val="1A7BAE"/>
                  </a:solidFill>
                  <a:latin typeface="휴먼모음T" pitchFamily="18" charset="-127"/>
                  <a:ea typeface="휴먼모음T" pitchFamily="18" charset="-127"/>
                </a:rPr>
                <a:t>01.</a:t>
              </a:r>
              <a:r>
                <a:rPr lang="ko-KR" altLang="en-US" sz="2000" b="1" dirty="0">
                  <a:solidFill>
                    <a:srgbClr val="1A7BAE"/>
                  </a:solidFill>
                  <a:latin typeface="휴먼모음T" pitchFamily="18" charset="-127"/>
                  <a:ea typeface="휴먼모음T" pitchFamily="18" charset="-127"/>
                </a:rPr>
                <a:t>학부과정</a:t>
              </a:r>
              <a:endParaRPr lang="en-US" altLang="zh-CN" sz="2000" b="1" dirty="0">
                <a:solidFill>
                  <a:srgbClr val="1A7BAE"/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957239" y="2282815"/>
              <a:ext cx="1938023" cy="3911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  <a:spcBef>
                  <a:spcPts val="600"/>
                </a:spcBef>
              </a:pPr>
              <a:r>
                <a:rPr lang="ko-KR" altLang="en-US" b="1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휴먼모음T" pitchFamily="18" charset="-127"/>
                  <a:ea typeface="휴먼모음T" pitchFamily="18" charset="-127"/>
                </a:rPr>
                <a:t>미용과학부</a:t>
              </a: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16" name="矩形 25"/>
            <p:cNvSpPr/>
            <p:nvPr/>
          </p:nvSpPr>
          <p:spPr>
            <a:xfrm>
              <a:off x="957240" y="3670015"/>
              <a:ext cx="193802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000" b="1" dirty="0">
                  <a:solidFill>
                    <a:srgbClr val="00B0F0"/>
                  </a:solidFill>
                  <a:latin typeface="휴먼모음T" pitchFamily="18" charset="-127"/>
                  <a:ea typeface="휴먼모음T" pitchFamily="18" charset="-127"/>
                </a:rPr>
                <a:t>03.</a:t>
              </a:r>
              <a:r>
                <a:rPr lang="ko-KR" altLang="en-US" sz="2000" b="1" dirty="0" err="1">
                  <a:solidFill>
                    <a:srgbClr val="00B0F0"/>
                  </a:solidFill>
                  <a:latin typeface="휴먼모음T" pitchFamily="18" charset="-127"/>
                  <a:ea typeface="휴먼모음T" pitchFamily="18" charset="-127"/>
                </a:rPr>
                <a:t>학점은행제</a:t>
              </a:r>
              <a:endParaRPr lang="en-US" altLang="zh-CN" sz="2000" b="1" dirty="0">
                <a:solidFill>
                  <a:srgbClr val="00B0F0"/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17" name="矩形 27"/>
            <p:cNvSpPr/>
            <p:nvPr/>
          </p:nvSpPr>
          <p:spPr>
            <a:xfrm>
              <a:off x="5925792" y="1960522"/>
              <a:ext cx="193802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2000" b="1" dirty="0">
                  <a:solidFill>
                    <a:srgbClr val="00B0F0"/>
                  </a:solidFill>
                  <a:latin typeface="휴먼모음T" pitchFamily="18" charset="-127"/>
                  <a:ea typeface="휴먼모음T" pitchFamily="18" charset="-127"/>
                </a:rPr>
                <a:t>02.</a:t>
              </a:r>
              <a:r>
                <a:rPr lang="ko-KR" altLang="en-US" sz="2000" b="1" dirty="0">
                  <a:solidFill>
                    <a:srgbClr val="00B0F0"/>
                  </a:solidFill>
                  <a:latin typeface="휴먼모음T" pitchFamily="18" charset="-127"/>
                  <a:ea typeface="휴먼모음T" pitchFamily="18" charset="-127"/>
                </a:rPr>
                <a:t>교육대학원</a:t>
              </a:r>
              <a:endParaRPr lang="en-US" altLang="zh-CN" sz="2000" b="1" dirty="0">
                <a:solidFill>
                  <a:srgbClr val="00B0F0"/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925791" y="2282815"/>
              <a:ext cx="1938023" cy="3911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  <a:spcBef>
                  <a:spcPts val="600"/>
                </a:spcBef>
              </a:pPr>
              <a:r>
                <a:rPr lang="ko-KR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휴먼모음T" pitchFamily="18" charset="-127"/>
                  <a:ea typeface="휴먼모음T" pitchFamily="18" charset="-127"/>
                </a:rPr>
                <a:t>미용교육</a:t>
              </a: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19" name="矩形 29"/>
            <p:cNvSpPr/>
            <p:nvPr/>
          </p:nvSpPr>
          <p:spPr>
            <a:xfrm>
              <a:off x="5925792" y="3670015"/>
              <a:ext cx="193802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2000" b="1" dirty="0">
                  <a:solidFill>
                    <a:srgbClr val="1A7BAE"/>
                  </a:solidFill>
                  <a:latin typeface="휴먼모음T" pitchFamily="18" charset="-127"/>
                  <a:ea typeface="휴먼모음T" pitchFamily="18" charset="-127"/>
                </a:rPr>
                <a:t>04.</a:t>
              </a:r>
              <a:r>
                <a:rPr lang="ko-KR" altLang="en-US" sz="2000" b="1" dirty="0">
                  <a:solidFill>
                    <a:srgbClr val="1A7BAE"/>
                  </a:solidFill>
                  <a:latin typeface="휴먼모음T" pitchFamily="18" charset="-127"/>
                  <a:ea typeface="휴먼모음T" pitchFamily="18" charset="-127"/>
                </a:rPr>
                <a:t>일반대학원</a:t>
              </a:r>
              <a:endParaRPr lang="en-US" altLang="zh-CN" sz="2000" b="1" dirty="0">
                <a:solidFill>
                  <a:srgbClr val="1A7BAE"/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925791" y="3992308"/>
              <a:ext cx="1938023" cy="4154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  <a:spcBef>
                  <a:spcPts val="600"/>
                </a:spcBef>
              </a:pPr>
              <a:r>
                <a:rPr lang="ko-KR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휴먼모음T" pitchFamily="18" charset="-127"/>
                  <a:ea typeface="휴먼모음T" pitchFamily="18" charset="-127"/>
                </a:rPr>
                <a:t>미용과학 석</a:t>
              </a:r>
              <a:r>
                <a:rPr lang="en-US" altLang="ko-KR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휴먼모음T" pitchFamily="18" charset="-127"/>
                  <a:ea typeface="휴먼모음T" pitchFamily="18" charset="-127"/>
                </a:rPr>
                <a:t>·</a:t>
              </a:r>
              <a:r>
                <a:rPr lang="ko-KR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휴먼모음T" pitchFamily="18" charset="-127"/>
                  <a:ea typeface="휴먼모음T" pitchFamily="18" charset="-127"/>
                </a:rPr>
                <a:t>박사</a:t>
              </a:r>
              <a:r>
                <a:rPr lang="en-US" altLang="zh-CN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휴먼모음T" pitchFamily="18" charset="-127"/>
                  <a:ea typeface="휴먼모음T" pitchFamily="18" charset="-127"/>
                </a:rPr>
                <a:t> </a:t>
              </a: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33189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221908"/>
            <a:ext cx="3600400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5.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학부 비전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pic>
        <p:nvPicPr>
          <p:cNvPr id="26" name="그림 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596" y="699542"/>
            <a:ext cx="7272808" cy="4287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752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221908"/>
            <a:ext cx="3600400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6.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차별화 및 특성화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992652" y="1031385"/>
            <a:ext cx="7395772" cy="3700606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4" name="다이어그램 3"/>
          <p:cNvGraphicFramePr/>
          <p:nvPr>
            <p:extLst>
              <p:ext uri="{D42A27DB-BD31-4B8C-83A1-F6EECF244321}">
                <p14:modId xmlns:p14="http://schemas.microsoft.com/office/powerpoint/2010/main" val="4134768318"/>
              </p:ext>
            </p:extLst>
          </p:nvPr>
        </p:nvGraphicFramePr>
        <p:xfrm>
          <a:off x="1115616" y="1275606"/>
          <a:ext cx="7035732" cy="3312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81957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221908"/>
            <a:ext cx="3600400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7.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운영 전략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467544" y="1031385"/>
            <a:ext cx="7704856" cy="3700606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" name="组合 17"/>
          <p:cNvGrpSpPr/>
          <p:nvPr/>
        </p:nvGrpSpPr>
        <p:grpSpPr>
          <a:xfrm rot="2700000">
            <a:off x="2863719" y="1458645"/>
            <a:ext cx="2845835" cy="2846084"/>
            <a:chOff x="1932258" y="760101"/>
            <a:chExt cx="3767316" cy="3803319"/>
          </a:xfrm>
        </p:grpSpPr>
        <p:sp>
          <p:nvSpPr>
            <p:cNvPr id="6" name="椭圆 168"/>
            <p:cNvSpPr/>
            <p:nvPr/>
          </p:nvSpPr>
          <p:spPr>
            <a:xfrm>
              <a:off x="2710237" y="760101"/>
              <a:ext cx="2207694" cy="2207694"/>
            </a:xfrm>
            <a:custGeom>
              <a:avLst/>
              <a:gdLst/>
              <a:ahLst/>
              <a:cxnLst/>
              <a:rect l="l" t="t" r="r" b="b"/>
              <a:pathLst>
                <a:path w="2207694" h="2207694">
                  <a:moveTo>
                    <a:pt x="1240201" y="2198410"/>
                  </a:moveTo>
                  <a:cubicBezTo>
                    <a:pt x="1195601" y="2204855"/>
                    <a:pt x="1150057" y="2207694"/>
                    <a:pt x="1103851" y="2207694"/>
                  </a:cubicBezTo>
                  <a:close/>
                  <a:moveTo>
                    <a:pt x="1396176" y="2167304"/>
                  </a:moveTo>
                  <a:cubicBezTo>
                    <a:pt x="1355911" y="2179613"/>
                    <a:pt x="1314389" y="2188486"/>
                    <a:pt x="1271865" y="2193577"/>
                  </a:cubicBezTo>
                  <a:close/>
                  <a:moveTo>
                    <a:pt x="7872" y="976750"/>
                  </a:moveTo>
                  <a:lnTo>
                    <a:pt x="1" y="1103847"/>
                  </a:lnTo>
                  <a:cubicBezTo>
                    <a:pt x="1" y="1713485"/>
                    <a:pt x="494210" y="2207694"/>
                    <a:pt x="1103848" y="2207694"/>
                  </a:cubicBezTo>
                  <a:cubicBezTo>
                    <a:pt x="494209" y="2207694"/>
                    <a:pt x="0" y="1713485"/>
                    <a:pt x="0" y="1103847"/>
                  </a:cubicBezTo>
                  <a:cubicBezTo>
                    <a:pt x="0" y="1060839"/>
                    <a:pt x="2460" y="1018405"/>
                    <a:pt x="7872" y="976750"/>
                  </a:cubicBezTo>
                  <a:close/>
                  <a:moveTo>
                    <a:pt x="1103847" y="0"/>
                  </a:moveTo>
                  <a:cubicBezTo>
                    <a:pt x="1713485" y="0"/>
                    <a:pt x="2207694" y="494209"/>
                    <a:pt x="2207694" y="1103847"/>
                  </a:cubicBezTo>
                  <a:cubicBezTo>
                    <a:pt x="2207694" y="1612162"/>
                    <a:pt x="1864110" y="2040229"/>
                    <a:pt x="1396188" y="2167301"/>
                  </a:cubicBezTo>
                  <a:cubicBezTo>
                    <a:pt x="1418536" y="2082435"/>
                    <a:pt x="1429716" y="1993353"/>
                    <a:pt x="1429716" y="1901660"/>
                  </a:cubicBezTo>
                  <a:cubicBezTo>
                    <a:pt x="1429716" y="1292022"/>
                    <a:pt x="935507" y="797813"/>
                    <a:pt x="325869" y="797813"/>
                  </a:cubicBezTo>
                  <a:cubicBezTo>
                    <a:pt x="224547" y="797813"/>
                    <a:pt x="126413" y="811464"/>
                    <a:pt x="33529" y="838206"/>
                  </a:cubicBezTo>
                  <a:cubicBezTo>
                    <a:pt x="23934" y="874644"/>
                    <a:pt x="16397" y="911859"/>
                    <a:pt x="11973" y="949877"/>
                  </a:cubicBezTo>
                  <a:cubicBezTo>
                    <a:pt x="85667" y="413031"/>
                    <a:pt x="546523" y="0"/>
                    <a:pt x="1103847" y="0"/>
                  </a:cubicBezTo>
                  <a:close/>
                </a:path>
              </a:pathLst>
            </a:custGeom>
            <a:solidFill>
              <a:srgbClr val="0070C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161"/>
            <p:cNvSpPr/>
            <p:nvPr/>
          </p:nvSpPr>
          <p:spPr>
            <a:xfrm>
              <a:off x="1932258" y="1557914"/>
              <a:ext cx="2207690" cy="2207691"/>
            </a:xfrm>
            <a:custGeom>
              <a:avLst/>
              <a:gdLst/>
              <a:ahLst/>
              <a:cxnLst/>
              <a:rect l="l" t="t" r="r" b="b"/>
              <a:pathLst>
                <a:path w="2207690" h="2207691">
                  <a:moveTo>
                    <a:pt x="967503" y="2198411"/>
                  </a:moveTo>
                  <a:lnTo>
                    <a:pt x="1103795" y="2207691"/>
                  </a:lnTo>
                  <a:cubicBezTo>
                    <a:pt x="1057608" y="2207692"/>
                    <a:pt x="1012085" y="2204853"/>
                    <a:pt x="967503" y="2198411"/>
                  </a:cubicBezTo>
                  <a:close/>
                  <a:moveTo>
                    <a:pt x="811529" y="2167307"/>
                  </a:moveTo>
                  <a:lnTo>
                    <a:pt x="935821" y="2193576"/>
                  </a:lnTo>
                  <a:cubicBezTo>
                    <a:pt x="893304" y="2188486"/>
                    <a:pt x="851788" y="2179614"/>
                    <a:pt x="811529" y="2167307"/>
                  </a:cubicBezTo>
                  <a:close/>
                  <a:moveTo>
                    <a:pt x="2199826" y="976772"/>
                  </a:moveTo>
                  <a:cubicBezTo>
                    <a:pt x="2205232" y="1018393"/>
                    <a:pt x="2207691" y="1060793"/>
                    <a:pt x="2207690" y="1103766"/>
                  </a:cubicBezTo>
                  <a:close/>
                  <a:moveTo>
                    <a:pt x="2174170" y="838223"/>
                  </a:moveTo>
                  <a:cubicBezTo>
                    <a:pt x="2184491" y="874470"/>
                    <a:pt x="2191713" y="911752"/>
                    <a:pt x="2195714" y="949832"/>
                  </a:cubicBezTo>
                  <a:close/>
                  <a:moveTo>
                    <a:pt x="1103847" y="0"/>
                  </a:moveTo>
                  <a:cubicBezTo>
                    <a:pt x="1621792" y="0"/>
                    <a:pt x="2056420" y="356726"/>
                    <a:pt x="2174166" y="838207"/>
                  </a:cubicBezTo>
                  <a:cubicBezTo>
                    <a:pt x="2081282" y="811466"/>
                    <a:pt x="1983150" y="797814"/>
                    <a:pt x="1881827" y="797814"/>
                  </a:cubicBezTo>
                  <a:cubicBezTo>
                    <a:pt x="1272189" y="797814"/>
                    <a:pt x="777980" y="1292023"/>
                    <a:pt x="777980" y="1901661"/>
                  </a:cubicBezTo>
                  <a:cubicBezTo>
                    <a:pt x="777980" y="1993354"/>
                    <a:pt x="789160" y="2082435"/>
                    <a:pt x="811508" y="2167301"/>
                  </a:cubicBezTo>
                  <a:cubicBezTo>
                    <a:pt x="343585" y="2040230"/>
                    <a:pt x="0" y="1612163"/>
                    <a:pt x="0" y="1103847"/>
                  </a:cubicBezTo>
                  <a:cubicBezTo>
                    <a:pt x="0" y="494209"/>
                    <a:pt x="494209" y="0"/>
                    <a:pt x="1103847" y="0"/>
                  </a:cubicBezTo>
                  <a:close/>
                </a:path>
              </a:pathLst>
            </a:custGeom>
            <a:solidFill>
              <a:srgbClr val="00B0F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00B0F0"/>
                </a:solidFill>
              </a:endParaRPr>
            </a:p>
          </p:txBody>
        </p:sp>
        <p:sp>
          <p:nvSpPr>
            <p:cNvPr id="8" name="椭圆 162"/>
            <p:cNvSpPr/>
            <p:nvPr/>
          </p:nvSpPr>
          <p:spPr>
            <a:xfrm>
              <a:off x="3491880" y="1557913"/>
              <a:ext cx="2207694" cy="2207694"/>
            </a:xfrm>
            <a:custGeom>
              <a:avLst/>
              <a:gdLst/>
              <a:ahLst/>
              <a:cxnLst/>
              <a:rect l="l" t="t" r="r" b="b"/>
              <a:pathLst>
                <a:path w="2207694" h="2207694">
                  <a:moveTo>
                    <a:pt x="1269814" y="13804"/>
                  </a:moveTo>
                  <a:cubicBezTo>
                    <a:pt x="1800820" y="92567"/>
                    <a:pt x="2207694" y="550692"/>
                    <a:pt x="2207694" y="1103847"/>
                  </a:cubicBezTo>
                  <a:cubicBezTo>
                    <a:pt x="2207694" y="1713485"/>
                    <a:pt x="1713485" y="2207694"/>
                    <a:pt x="1103847" y="2207694"/>
                  </a:cubicBezTo>
                  <a:cubicBezTo>
                    <a:pt x="546709" y="2207694"/>
                    <a:pt x="85975" y="1794939"/>
                    <a:pt x="12055" y="1258354"/>
                  </a:cubicBezTo>
                  <a:lnTo>
                    <a:pt x="33789" y="1370498"/>
                  </a:lnTo>
                  <a:cubicBezTo>
                    <a:pt x="125494" y="1396610"/>
                    <a:pt x="222299" y="1409882"/>
                    <a:pt x="322205" y="1409882"/>
                  </a:cubicBezTo>
                  <a:cubicBezTo>
                    <a:pt x="931843" y="1409882"/>
                    <a:pt x="1426052" y="915673"/>
                    <a:pt x="1426052" y="306035"/>
                  </a:cubicBezTo>
                  <a:cubicBezTo>
                    <a:pt x="1426052" y="213979"/>
                    <a:pt x="1414784" y="124554"/>
                    <a:pt x="1392265" y="39385"/>
                  </a:cubicBezTo>
                  <a:cubicBezTo>
                    <a:pt x="1352416" y="28038"/>
                    <a:pt x="1311604" y="19116"/>
                    <a:pt x="1269814" y="13804"/>
                  </a:cubicBezTo>
                  <a:close/>
                  <a:moveTo>
                    <a:pt x="1103847" y="0"/>
                  </a:moveTo>
                  <a:cubicBezTo>
                    <a:pt x="1149577" y="0"/>
                    <a:pt x="1194657" y="2781"/>
                    <a:pt x="1238818" y="9073"/>
                  </a:cubicBezTo>
                  <a:lnTo>
                    <a:pt x="1103848" y="1"/>
                  </a:lnTo>
                  <a:cubicBezTo>
                    <a:pt x="494210" y="1"/>
                    <a:pt x="1" y="494210"/>
                    <a:pt x="1" y="1103848"/>
                  </a:cubicBezTo>
                  <a:cubicBezTo>
                    <a:pt x="1" y="1146981"/>
                    <a:pt x="2475" y="1189536"/>
                    <a:pt x="7924" y="1231287"/>
                  </a:cubicBezTo>
                  <a:cubicBezTo>
                    <a:pt x="2473" y="1189523"/>
                    <a:pt x="0" y="1146974"/>
                    <a:pt x="0" y="1103847"/>
                  </a:cubicBezTo>
                  <a:cubicBezTo>
                    <a:pt x="0" y="494209"/>
                    <a:pt x="494209" y="0"/>
                    <a:pt x="1103847" y="0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163"/>
            <p:cNvSpPr/>
            <p:nvPr/>
          </p:nvSpPr>
          <p:spPr>
            <a:xfrm>
              <a:off x="2710237" y="2355728"/>
              <a:ext cx="2207690" cy="2207692"/>
            </a:xfrm>
            <a:custGeom>
              <a:avLst/>
              <a:gdLst/>
              <a:ahLst/>
              <a:cxnLst/>
              <a:rect l="l" t="t" r="r" b="b"/>
              <a:pathLst>
                <a:path w="2207690" h="2207692">
                  <a:moveTo>
                    <a:pt x="2195631" y="1258405"/>
                  </a:moveTo>
                  <a:cubicBezTo>
                    <a:pt x="2191595" y="1296645"/>
                    <a:pt x="2184315" y="1334081"/>
                    <a:pt x="2173913" y="1370472"/>
                  </a:cubicBezTo>
                  <a:close/>
                  <a:moveTo>
                    <a:pt x="2207690" y="1103924"/>
                  </a:moveTo>
                  <a:cubicBezTo>
                    <a:pt x="2207691" y="1147015"/>
                    <a:pt x="2205219" y="1189529"/>
                    <a:pt x="2199774" y="1231259"/>
                  </a:cubicBezTo>
                  <a:close/>
                  <a:moveTo>
                    <a:pt x="815432" y="39382"/>
                  </a:moveTo>
                  <a:cubicBezTo>
                    <a:pt x="792913" y="124550"/>
                    <a:pt x="781644" y="213975"/>
                    <a:pt x="781644" y="306031"/>
                  </a:cubicBezTo>
                  <a:cubicBezTo>
                    <a:pt x="781644" y="915669"/>
                    <a:pt x="1275853" y="1409878"/>
                    <a:pt x="1885491" y="1409878"/>
                  </a:cubicBezTo>
                  <a:cubicBezTo>
                    <a:pt x="1985397" y="1409878"/>
                    <a:pt x="2082202" y="1396606"/>
                    <a:pt x="2173907" y="1370494"/>
                  </a:cubicBezTo>
                  <a:cubicBezTo>
                    <a:pt x="2055810" y="1851467"/>
                    <a:pt x="1621429" y="2207692"/>
                    <a:pt x="1103847" y="2207692"/>
                  </a:cubicBezTo>
                  <a:cubicBezTo>
                    <a:pt x="494209" y="2207692"/>
                    <a:pt x="0" y="1713483"/>
                    <a:pt x="0" y="1103845"/>
                  </a:cubicBezTo>
                  <a:cubicBezTo>
                    <a:pt x="0" y="594112"/>
                    <a:pt x="345503" y="165076"/>
                    <a:pt x="815432" y="39382"/>
                  </a:cubicBezTo>
                  <a:close/>
                  <a:moveTo>
                    <a:pt x="937859" y="13805"/>
                  </a:moveTo>
                  <a:lnTo>
                    <a:pt x="815433" y="39382"/>
                  </a:lnTo>
                  <a:cubicBezTo>
                    <a:pt x="855095" y="27337"/>
                    <a:pt x="895991" y="18718"/>
                    <a:pt x="937859" y="13805"/>
                  </a:cubicBezTo>
                  <a:close/>
                  <a:moveTo>
                    <a:pt x="1103792" y="1"/>
                  </a:moveTo>
                  <a:lnTo>
                    <a:pt x="968896" y="9068"/>
                  </a:lnTo>
                  <a:cubicBezTo>
                    <a:pt x="1013034" y="2780"/>
                    <a:pt x="1058088" y="0"/>
                    <a:pt x="1103792" y="1"/>
                  </a:cubicBezTo>
                  <a:close/>
                </a:path>
              </a:pathLst>
            </a:custGeom>
            <a:solidFill>
              <a:srgbClr val="0070C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椭圆 23"/>
          <p:cNvSpPr/>
          <p:nvPr/>
        </p:nvSpPr>
        <p:spPr>
          <a:xfrm>
            <a:off x="3651347" y="2152484"/>
            <a:ext cx="1405118" cy="1308543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1" name="矩形 24"/>
          <p:cNvSpPr/>
          <p:nvPr/>
        </p:nvSpPr>
        <p:spPr>
          <a:xfrm>
            <a:off x="3676387" y="2472782"/>
            <a:ext cx="13802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미용과학부</a:t>
            </a:r>
            <a:endParaRPr lang="en-US" altLang="zh-CN" sz="1200" b="1" dirty="0">
              <a:solidFill>
                <a:schemeClr val="tx1">
                  <a:lumMod val="85000"/>
                  <a:lumOff val="1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622490" y="2774169"/>
            <a:ext cx="1479779" cy="41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운영전략</a:t>
            </a:r>
            <a:endParaRPr lang="zh-CN" altLang="en-US" sz="1600" b="1" dirty="0">
              <a:solidFill>
                <a:schemeClr val="tx1">
                  <a:lumMod val="50000"/>
                  <a:lumOff val="50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3" name="矩形 26"/>
          <p:cNvSpPr/>
          <p:nvPr/>
        </p:nvSpPr>
        <p:spPr>
          <a:xfrm>
            <a:off x="467544" y="1115780"/>
            <a:ext cx="247808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b="1" dirty="0">
                <a:solidFill>
                  <a:srgbClr val="00B0F0"/>
                </a:solidFill>
                <a:latin typeface="휴먼모음T" pitchFamily="18" charset="-127"/>
                <a:ea typeface="휴먼모음T" pitchFamily="18" charset="-127"/>
              </a:rPr>
              <a:t>01. </a:t>
            </a:r>
            <a:r>
              <a:rPr lang="ko-KR" altLang="en-US" sz="1400" b="1" dirty="0">
                <a:solidFill>
                  <a:srgbClr val="00B0F0"/>
                </a:solidFill>
                <a:latin typeface="휴먼모음T" pitchFamily="18" charset="-127"/>
                <a:ea typeface="휴먼모음T" pitchFamily="18" charset="-127"/>
              </a:rPr>
              <a:t>마음 나눔 교육 특성화</a:t>
            </a:r>
            <a:endParaRPr lang="en-US" altLang="zh-CN" sz="1400" b="1" dirty="0">
              <a:solidFill>
                <a:srgbClr val="00B0F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59467" y="1533211"/>
            <a:ext cx="2523113" cy="1187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300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교양 및 비 교과 교육과정 연계</a:t>
            </a:r>
            <a:endParaRPr lang="en-US" altLang="ko-KR" sz="1100" b="1" dirty="0">
              <a:solidFill>
                <a:schemeClr val="tx1">
                  <a:lumMod val="50000"/>
                  <a:lumOff val="50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171450" indent="-171450">
              <a:lnSpc>
                <a:spcPct val="1300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마음 나눔 봉사단 운영</a:t>
            </a:r>
            <a:endParaRPr lang="en-US" altLang="ko-KR" sz="1100" b="1" dirty="0">
              <a:solidFill>
                <a:schemeClr val="tx1">
                  <a:lumMod val="50000"/>
                  <a:lumOff val="50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171450" indent="-171450">
              <a:lnSpc>
                <a:spcPct val="1300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선</a:t>
            </a:r>
            <a:r>
              <a:rPr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</a:t>
            </a:r>
            <a:r>
              <a:rPr lang="ko-KR" altLang="en-US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후배 간 재능 나눔 운영</a:t>
            </a:r>
            <a:endParaRPr lang="en-US" altLang="ko-KR" sz="1100" b="1" dirty="0">
              <a:solidFill>
                <a:schemeClr val="tx1">
                  <a:lumMod val="50000"/>
                  <a:lumOff val="50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171450" indent="-171450">
              <a:lnSpc>
                <a:spcPct val="1300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1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평생지도교수제</a:t>
            </a:r>
            <a:endParaRPr lang="zh-CN" altLang="en-US" sz="1100" b="1" dirty="0">
              <a:solidFill>
                <a:schemeClr val="tx1">
                  <a:lumMod val="50000"/>
                  <a:lumOff val="50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5" name="矩形 30"/>
          <p:cNvSpPr/>
          <p:nvPr/>
        </p:nvSpPr>
        <p:spPr>
          <a:xfrm>
            <a:off x="4860032" y="1142194"/>
            <a:ext cx="297933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02. </a:t>
            </a:r>
            <a:r>
              <a:rPr lang="ko-KR" altLang="en-US" sz="1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현장 전문 인재 교육 특성화</a:t>
            </a:r>
            <a:endParaRPr lang="en-US" altLang="zh-CN" sz="14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547200" y="1427027"/>
            <a:ext cx="2604147" cy="1434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300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0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전공 </a:t>
            </a:r>
            <a:r>
              <a:rPr lang="ko-KR" altLang="en-US" sz="105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트랙제</a:t>
            </a:r>
            <a:r>
              <a:rPr lang="en-US" altLang="ko-KR" sz="10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/K-OPEN </a:t>
            </a:r>
            <a:r>
              <a:rPr lang="ko-KR" altLang="en-US" sz="105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트렉제</a:t>
            </a:r>
            <a:r>
              <a:rPr lang="en-US" altLang="ko-KR" sz="10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/</a:t>
            </a:r>
            <a:r>
              <a:rPr lang="ko-KR" altLang="en-US" sz="105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다전공</a:t>
            </a:r>
            <a:r>
              <a:rPr lang="ko-KR" altLang="en-US" sz="10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 과정</a:t>
            </a:r>
            <a:endParaRPr lang="en-US" altLang="ko-KR" sz="1050" b="1" dirty="0">
              <a:solidFill>
                <a:schemeClr val="tx1">
                  <a:lumMod val="50000"/>
                  <a:lumOff val="50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171450" indent="-171450">
              <a:lnSpc>
                <a:spcPct val="1300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0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자격 취득 및 전공 심화동아리</a:t>
            </a:r>
            <a:endParaRPr lang="en-US" altLang="ko-KR" sz="1050" b="1" dirty="0">
              <a:solidFill>
                <a:schemeClr val="tx1">
                  <a:lumMod val="50000"/>
                  <a:lumOff val="50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171450" indent="-171450">
              <a:lnSpc>
                <a:spcPct val="1300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0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전공동기유발 및 전공 역량 강화 프로그램</a:t>
            </a:r>
            <a:endParaRPr lang="en-US" altLang="ko-KR" sz="1050" b="1" dirty="0">
              <a:solidFill>
                <a:schemeClr val="tx1">
                  <a:lumMod val="50000"/>
                  <a:lumOff val="50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171450" indent="-171450">
              <a:lnSpc>
                <a:spcPct val="1300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0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취업 역량 강화 프로그램</a:t>
            </a:r>
            <a:endParaRPr lang="en-US" altLang="ko-KR" sz="1050" b="1" dirty="0">
              <a:solidFill>
                <a:schemeClr val="tx1">
                  <a:lumMod val="50000"/>
                  <a:lumOff val="50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171450" indent="-171450">
              <a:lnSpc>
                <a:spcPct val="1300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0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창업실습 터 운영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7" name="矩形 28"/>
          <p:cNvSpPr/>
          <p:nvPr/>
        </p:nvSpPr>
        <p:spPr>
          <a:xfrm>
            <a:off x="478538" y="2995901"/>
            <a:ext cx="250605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03. </a:t>
            </a:r>
            <a:r>
              <a:rPr lang="ko-KR" altLang="en-US" sz="1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교육 전문 인재 교육 특성화</a:t>
            </a:r>
            <a:endParaRPr lang="en-US" altLang="zh-CN" sz="14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32307" y="3502031"/>
            <a:ext cx="2533496" cy="966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300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교직이수에 따른 교과과정 편성</a:t>
            </a:r>
            <a:endParaRPr lang="en-US" altLang="ko-KR" sz="1200" b="1" dirty="0">
              <a:solidFill>
                <a:schemeClr val="tx1">
                  <a:lumMod val="50000"/>
                  <a:lumOff val="50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171450" indent="-171450">
              <a:lnSpc>
                <a:spcPct val="1300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교직동아리</a:t>
            </a:r>
            <a:endParaRPr lang="en-US" altLang="ko-KR" sz="1200" b="1" dirty="0">
              <a:solidFill>
                <a:schemeClr val="tx1">
                  <a:lumMod val="50000"/>
                  <a:lumOff val="50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171450" indent="-171450">
              <a:lnSpc>
                <a:spcPct val="1300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교직역량강화 프로그램</a:t>
            </a:r>
            <a:endParaRPr lang="zh-CN" altLang="en-US" sz="1200" b="1" dirty="0">
              <a:solidFill>
                <a:schemeClr val="tx1">
                  <a:lumMod val="50000"/>
                  <a:lumOff val="50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9" name="矩形 32"/>
          <p:cNvSpPr/>
          <p:nvPr/>
        </p:nvSpPr>
        <p:spPr>
          <a:xfrm>
            <a:off x="4779813" y="3066815"/>
            <a:ext cx="331236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400" b="1" dirty="0">
                <a:solidFill>
                  <a:srgbClr val="00B0F0"/>
                </a:solidFill>
                <a:latin typeface="휴먼모음T" pitchFamily="18" charset="-127"/>
                <a:ea typeface="휴먼모음T" pitchFamily="18" charset="-127"/>
              </a:rPr>
              <a:t>04. </a:t>
            </a:r>
            <a:r>
              <a:rPr lang="ko-KR" altLang="en-US" sz="1400" b="1" dirty="0">
                <a:solidFill>
                  <a:srgbClr val="00B0F0"/>
                </a:solidFill>
                <a:latin typeface="휴먼모음T" pitchFamily="18" charset="-127"/>
                <a:ea typeface="휴먼모음T" pitchFamily="18" charset="-127"/>
              </a:rPr>
              <a:t>글로벌 미용 인재 교육 특성화</a:t>
            </a:r>
            <a:endParaRPr lang="en-US" altLang="zh-CN" sz="1400" b="1" dirty="0">
              <a:solidFill>
                <a:srgbClr val="00B0F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440042" y="3372315"/>
            <a:ext cx="2831521" cy="128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300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외국어 교과 필수</a:t>
            </a:r>
            <a:endParaRPr lang="en-US" altLang="ko-KR" sz="1200" b="1" dirty="0">
              <a:solidFill>
                <a:schemeClr val="tx1">
                  <a:lumMod val="50000"/>
                  <a:lumOff val="50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171450" indent="-171450">
              <a:lnSpc>
                <a:spcPct val="1300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외국인 유학생 동아리</a:t>
            </a:r>
            <a:endParaRPr lang="en-US" altLang="ko-KR" sz="1200" b="1" dirty="0">
              <a:solidFill>
                <a:schemeClr val="tx1">
                  <a:lumMod val="50000"/>
                  <a:lumOff val="50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171450" indent="-171450">
              <a:lnSpc>
                <a:spcPct val="1300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외국인 유학생 간의 상호 </a:t>
            </a:r>
            <a:r>
              <a:rPr lang="ko-KR" altLang="en-US" sz="12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멘토링</a:t>
            </a:r>
            <a:r>
              <a:rPr lang="ko-KR" altLang="en-US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시스템</a:t>
            </a:r>
            <a:endParaRPr lang="en-US" altLang="ko-KR" sz="1200" b="1" dirty="0">
              <a:solidFill>
                <a:schemeClr val="tx1">
                  <a:lumMod val="50000"/>
                  <a:lumOff val="50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171450" indent="-171450">
              <a:lnSpc>
                <a:spcPct val="1300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주말 현장 </a:t>
            </a:r>
            <a:r>
              <a:rPr lang="ko-KR" altLang="en-US" sz="12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실습처</a:t>
            </a:r>
            <a:r>
              <a:rPr lang="ko-KR" altLang="en-US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 활용</a:t>
            </a:r>
            <a:endParaRPr lang="zh-CN" altLang="en-US" sz="1200" b="1" dirty="0">
              <a:solidFill>
                <a:schemeClr val="tx1">
                  <a:lumMod val="50000"/>
                  <a:lumOff val="50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40071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221908"/>
            <a:ext cx="3600400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8.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교육과정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683568" y="1031385"/>
            <a:ext cx="7920880" cy="3700606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弧形 43"/>
          <p:cNvSpPr/>
          <p:nvPr/>
        </p:nvSpPr>
        <p:spPr>
          <a:xfrm rot="5400000">
            <a:off x="3534606" y="1505200"/>
            <a:ext cx="2019307" cy="2054411"/>
          </a:xfrm>
          <a:prstGeom prst="arc">
            <a:avLst>
              <a:gd name="adj1" fmla="val 10802728"/>
              <a:gd name="adj2" fmla="val 16203320"/>
            </a:avLst>
          </a:prstGeom>
          <a:noFill/>
          <a:ln w="76200" cap="rnd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rgbClr val="BF342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6" name="弧形 12"/>
          <p:cNvSpPr/>
          <p:nvPr/>
        </p:nvSpPr>
        <p:spPr>
          <a:xfrm>
            <a:off x="3474667" y="1532254"/>
            <a:ext cx="2054411" cy="2019307"/>
          </a:xfrm>
          <a:prstGeom prst="arc">
            <a:avLst>
              <a:gd name="adj1" fmla="val 10802728"/>
              <a:gd name="adj2" fmla="val 16203320"/>
            </a:avLst>
          </a:prstGeom>
          <a:noFill/>
          <a:ln w="76200" cap="rnd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rgbClr val="BF342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7" name="弧形 41"/>
          <p:cNvSpPr/>
          <p:nvPr/>
        </p:nvSpPr>
        <p:spPr>
          <a:xfrm rot="16200000">
            <a:off x="3500864" y="1546086"/>
            <a:ext cx="2019307" cy="2054411"/>
          </a:xfrm>
          <a:prstGeom prst="arc">
            <a:avLst>
              <a:gd name="adj1" fmla="val 10802728"/>
              <a:gd name="adj2" fmla="val 16203320"/>
            </a:avLst>
          </a:prstGeom>
          <a:noFill/>
          <a:ln w="76200" cap="rnd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rgbClr val="BF342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8" name="弧形 42"/>
          <p:cNvSpPr/>
          <p:nvPr/>
        </p:nvSpPr>
        <p:spPr>
          <a:xfrm rot="10800000">
            <a:off x="3525699" y="1563638"/>
            <a:ext cx="2054411" cy="2019307"/>
          </a:xfrm>
          <a:prstGeom prst="arc">
            <a:avLst>
              <a:gd name="adj1" fmla="val 10802728"/>
              <a:gd name="adj2" fmla="val 16203320"/>
            </a:avLst>
          </a:prstGeom>
          <a:noFill/>
          <a:ln w="76200" cap="rnd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rgbClr val="BF342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9" name="矩形 40"/>
          <p:cNvSpPr/>
          <p:nvPr/>
        </p:nvSpPr>
        <p:spPr>
          <a:xfrm>
            <a:off x="3842261" y="2342459"/>
            <a:ext cx="142128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400" b="1" dirty="0" err="1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미용과학부</a:t>
            </a:r>
            <a:endParaRPr lang="zh-CN" altLang="en-US" sz="24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cxnSp>
        <p:nvCxnSpPr>
          <p:cNvPr id="10" name="直接连接符 26"/>
          <p:cNvCxnSpPr/>
          <p:nvPr/>
        </p:nvCxnSpPr>
        <p:spPr>
          <a:xfrm>
            <a:off x="3432280" y="1545484"/>
            <a:ext cx="549147" cy="118079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25"/>
          <p:cNvCxnSpPr/>
          <p:nvPr/>
        </p:nvCxnSpPr>
        <p:spPr>
          <a:xfrm>
            <a:off x="2267744" y="1550194"/>
            <a:ext cx="116536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5"/>
          <p:cNvSpPr/>
          <p:nvPr/>
        </p:nvSpPr>
        <p:spPr>
          <a:xfrm>
            <a:off x="1395439" y="1302028"/>
            <a:ext cx="22398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>
                <a:solidFill>
                  <a:srgbClr val="00B0F0"/>
                </a:solidFill>
                <a:latin typeface="휴먼모음T" pitchFamily="18" charset="-127"/>
                <a:ea typeface="휴먼모음T" pitchFamily="18" charset="-127"/>
              </a:rPr>
              <a:t>교직</a:t>
            </a:r>
            <a:endParaRPr lang="en-US" altLang="zh-CN" sz="2800" b="1" dirty="0">
              <a:solidFill>
                <a:srgbClr val="00B0F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grpSp>
        <p:nvGrpSpPr>
          <p:cNvPr id="13" name="组合 29"/>
          <p:cNvGrpSpPr/>
          <p:nvPr/>
        </p:nvGrpSpPr>
        <p:grpSpPr>
          <a:xfrm flipH="1">
            <a:off x="4927234" y="1470010"/>
            <a:ext cx="1267531" cy="2490917"/>
            <a:chOff x="1079612" y="-547338"/>
            <a:chExt cx="2880320" cy="6130164"/>
          </a:xfrm>
        </p:grpSpPr>
        <p:grpSp>
          <p:nvGrpSpPr>
            <p:cNvPr id="14" name="组合 30"/>
            <p:cNvGrpSpPr/>
            <p:nvPr/>
          </p:nvGrpSpPr>
          <p:grpSpPr>
            <a:xfrm>
              <a:off x="1079612" y="-547338"/>
              <a:ext cx="2880320" cy="360040"/>
              <a:chOff x="755576" y="1779662"/>
              <a:chExt cx="2880320" cy="360040"/>
            </a:xfrm>
          </p:grpSpPr>
          <p:cxnSp>
            <p:nvCxnSpPr>
              <p:cNvPr id="18" name="直接连接符 34"/>
              <p:cNvCxnSpPr/>
              <p:nvPr/>
            </p:nvCxnSpPr>
            <p:spPr>
              <a:xfrm>
                <a:off x="755576" y="1779662"/>
                <a:ext cx="1957772" cy="0"/>
              </a:xfrm>
              <a:prstGeom prst="line">
                <a:avLst/>
              </a:prstGeom>
              <a:ln>
                <a:solidFill>
                  <a:schemeClr val="tx1">
                    <a:lumMod val="75000"/>
                    <a:lumOff val="25000"/>
                  </a:schemeClr>
                </a:solidFill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35"/>
              <p:cNvCxnSpPr/>
              <p:nvPr/>
            </p:nvCxnSpPr>
            <p:spPr>
              <a:xfrm>
                <a:off x="2713348" y="1779662"/>
                <a:ext cx="922548" cy="360040"/>
              </a:xfrm>
              <a:prstGeom prst="line">
                <a:avLst/>
              </a:prstGeom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31"/>
            <p:cNvGrpSpPr/>
            <p:nvPr/>
          </p:nvGrpSpPr>
          <p:grpSpPr>
            <a:xfrm flipV="1">
              <a:off x="1079612" y="4575375"/>
              <a:ext cx="2880320" cy="1007451"/>
              <a:chOff x="755576" y="1779662"/>
              <a:chExt cx="2880320" cy="1007451"/>
            </a:xfrm>
          </p:grpSpPr>
          <p:cxnSp>
            <p:nvCxnSpPr>
              <p:cNvPr id="16" name="直接连接符 32"/>
              <p:cNvCxnSpPr/>
              <p:nvPr/>
            </p:nvCxnSpPr>
            <p:spPr>
              <a:xfrm>
                <a:off x="755576" y="1779662"/>
                <a:ext cx="1957772" cy="0"/>
              </a:xfrm>
              <a:prstGeom prst="line">
                <a:avLst/>
              </a:prstGeom>
              <a:ln>
                <a:solidFill>
                  <a:schemeClr val="tx1">
                    <a:lumMod val="75000"/>
                    <a:lumOff val="25000"/>
                  </a:schemeClr>
                </a:solidFill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直接连接符 33"/>
              <p:cNvCxnSpPr>
                <a:cxnSpLocks/>
              </p:cNvCxnSpPr>
              <p:nvPr/>
            </p:nvCxnSpPr>
            <p:spPr>
              <a:xfrm>
                <a:off x="2713348" y="1779662"/>
                <a:ext cx="922548" cy="1007451"/>
              </a:xfrm>
              <a:prstGeom prst="line">
                <a:avLst/>
              </a:prstGeom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矩形 36"/>
          <p:cNvSpPr/>
          <p:nvPr/>
        </p:nvSpPr>
        <p:spPr>
          <a:xfrm>
            <a:off x="6155739" y="1298263"/>
            <a:ext cx="237129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28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메이크업 </a:t>
            </a:r>
            <a:r>
              <a:rPr lang="en-US" altLang="ko-KR" sz="28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/</a:t>
            </a:r>
            <a:r>
              <a:rPr lang="ko-KR" altLang="en-US" sz="28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네일</a:t>
            </a:r>
            <a:endParaRPr lang="en-US" altLang="zh-CN" sz="28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1" name="矩形 38"/>
          <p:cNvSpPr/>
          <p:nvPr/>
        </p:nvSpPr>
        <p:spPr>
          <a:xfrm>
            <a:off x="6042267" y="2462945"/>
            <a:ext cx="19150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2800" b="1" dirty="0">
                <a:solidFill>
                  <a:srgbClr val="00B0F0"/>
                </a:solidFill>
                <a:latin typeface="휴먼모음T" pitchFamily="18" charset="-127"/>
                <a:ea typeface="휴먼모음T" pitchFamily="18" charset="-127"/>
              </a:rPr>
              <a:t>피부미용</a:t>
            </a:r>
            <a:endParaRPr lang="en-US" altLang="zh-CN" sz="2800" b="1" dirty="0">
              <a:solidFill>
                <a:srgbClr val="00B0F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grpSp>
        <p:nvGrpSpPr>
          <p:cNvPr id="22" name="组合 22"/>
          <p:cNvGrpSpPr/>
          <p:nvPr/>
        </p:nvGrpSpPr>
        <p:grpSpPr>
          <a:xfrm flipV="1">
            <a:off x="3063542" y="3520502"/>
            <a:ext cx="1004402" cy="757195"/>
            <a:chOff x="2195736" y="1779662"/>
            <a:chExt cx="1440160" cy="360040"/>
          </a:xfrm>
        </p:grpSpPr>
        <p:cxnSp>
          <p:nvCxnSpPr>
            <p:cNvPr id="23" name="直接连接符 23"/>
            <p:cNvCxnSpPr/>
            <p:nvPr/>
          </p:nvCxnSpPr>
          <p:spPr>
            <a:xfrm flipV="1">
              <a:off x="2195736" y="1779662"/>
              <a:ext cx="517612" cy="0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4"/>
            <p:cNvCxnSpPr/>
            <p:nvPr/>
          </p:nvCxnSpPr>
          <p:spPr>
            <a:xfrm>
              <a:off x="2713348" y="1779662"/>
              <a:ext cx="922548" cy="360040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矩形 38"/>
          <p:cNvSpPr/>
          <p:nvPr/>
        </p:nvSpPr>
        <p:spPr>
          <a:xfrm>
            <a:off x="773847" y="4066345"/>
            <a:ext cx="22398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2800" b="1" dirty="0" err="1">
                <a:solidFill>
                  <a:srgbClr val="00B0F0"/>
                </a:solidFill>
                <a:latin typeface="휴먼모음T" pitchFamily="18" charset="-127"/>
                <a:ea typeface="휴먼모음T" pitchFamily="18" charset="-127"/>
              </a:rPr>
              <a:t>헤어미용</a:t>
            </a:r>
            <a:endParaRPr lang="en-US" altLang="zh-CN" sz="2800" b="1" dirty="0">
              <a:solidFill>
                <a:srgbClr val="00B0F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cxnSp>
        <p:nvCxnSpPr>
          <p:cNvPr id="26" name="直接连接符 24"/>
          <p:cNvCxnSpPr/>
          <p:nvPr/>
        </p:nvCxnSpPr>
        <p:spPr>
          <a:xfrm flipV="1">
            <a:off x="2977660" y="2810006"/>
            <a:ext cx="549147" cy="118079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3"/>
          <p:cNvCxnSpPr>
            <a:cxnSpLocks/>
          </p:cNvCxnSpPr>
          <p:nvPr/>
        </p:nvCxnSpPr>
        <p:spPr>
          <a:xfrm>
            <a:off x="2555776" y="2921668"/>
            <a:ext cx="425402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矩形 27"/>
          <p:cNvSpPr/>
          <p:nvPr/>
        </p:nvSpPr>
        <p:spPr>
          <a:xfrm>
            <a:off x="1054745" y="2709177"/>
            <a:ext cx="22398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공통교과</a:t>
            </a:r>
            <a:endParaRPr lang="en-US" altLang="zh-CN" sz="28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cxnSp>
        <p:nvCxnSpPr>
          <p:cNvPr id="29" name="直接连接符 25"/>
          <p:cNvCxnSpPr>
            <a:cxnSpLocks/>
          </p:cNvCxnSpPr>
          <p:nvPr/>
        </p:nvCxnSpPr>
        <p:spPr>
          <a:xfrm flipH="1" flipV="1">
            <a:off x="5562129" y="2672655"/>
            <a:ext cx="954087" cy="9144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矩形 36"/>
          <p:cNvSpPr/>
          <p:nvPr/>
        </p:nvSpPr>
        <p:spPr>
          <a:xfrm>
            <a:off x="6194456" y="3699317"/>
            <a:ext cx="13467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28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화장품</a:t>
            </a:r>
            <a:endParaRPr lang="en-US" altLang="zh-CN" sz="28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68661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221908"/>
            <a:ext cx="3600400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9. </a:t>
            </a:r>
            <a:r>
              <a:rPr lang="ko-KR" altLang="en-US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비교과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 교육과정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2421441"/>
              </p:ext>
            </p:extLst>
          </p:nvPr>
        </p:nvGraphicFramePr>
        <p:xfrm>
          <a:off x="1143932" y="987574"/>
          <a:ext cx="6840759" cy="20780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3460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6579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960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구분</a:t>
                      </a:r>
                    </a:p>
                  </a:txBody>
                  <a:tcPr marT="45685" marB="45685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latinLnBrk="1"/>
                      <a:r>
                        <a:rPr lang="ko-KR" altLang="en-US" sz="2000" dirty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             </a:t>
                      </a:r>
                      <a:r>
                        <a:rPr lang="ko-KR" altLang="en-US" sz="2000" dirty="0" err="1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비교과</a:t>
                      </a:r>
                      <a:r>
                        <a:rPr lang="ko-KR" altLang="en-US" sz="2000" dirty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교육과정</a:t>
                      </a:r>
                    </a:p>
                  </a:txBody>
                  <a:tcPr marT="45685" marB="4568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800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T="45685" marB="4568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5BC4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6792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>
                          <a:latin typeface="휴먼모음T" pitchFamily="18" charset="-127"/>
                          <a:ea typeface="휴먼모음T" pitchFamily="18" charset="-127"/>
                        </a:rPr>
                        <a:t>학습</a:t>
                      </a:r>
                    </a:p>
                  </a:txBody>
                  <a:tcPr marT="45685" marB="45685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latinLnBrk="1"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600" b="1" dirty="0">
                          <a:latin typeface="휴먼모음T" pitchFamily="18" charset="-127"/>
                          <a:ea typeface="휴먼모음T" pitchFamily="18" charset="-127"/>
                        </a:rPr>
                        <a:t>학습지원프로그램</a:t>
                      </a:r>
                      <a:endParaRPr lang="en-US" altLang="ko-KR" sz="1600" b="1" dirty="0"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marL="285750" indent="-285750" algn="l" latinLnBrk="1"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600" b="1" dirty="0">
                          <a:latin typeface="휴먼모음T" pitchFamily="18" charset="-127"/>
                          <a:ea typeface="휴먼모음T" pitchFamily="18" charset="-127"/>
                        </a:rPr>
                        <a:t>전공역량강화</a:t>
                      </a:r>
                      <a:endParaRPr lang="en-US" altLang="ko-KR" sz="1600" b="1" dirty="0"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marL="285750" indent="-285750" algn="l" latinLnBrk="1"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600" b="1" dirty="0">
                          <a:latin typeface="휴먼모음T" pitchFamily="18" charset="-127"/>
                          <a:ea typeface="휴먼모음T" pitchFamily="18" charset="-127"/>
                        </a:rPr>
                        <a:t>해외연수</a:t>
                      </a:r>
                    </a:p>
                  </a:txBody>
                  <a:tcPr marT="45685" marB="4568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85750" indent="-285750" algn="l" latinLnBrk="1"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600" b="1" dirty="0">
                          <a:latin typeface="휴먼모음T" pitchFamily="18" charset="-127"/>
                          <a:ea typeface="휴먼모음T" pitchFamily="18" charset="-127"/>
                        </a:rPr>
                        <a:t>전공연계</a:t>
                      </a:r>
                      <a:endParaRPr lang="en-US" altLang="ko-KR" sz="1600" b="1" dirty="0"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marL="285750" indent="-285750" algn="l" latinLnBrk="1"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600" b="1" dirty="0">
                          <a:latin typeface="휴먼모음T" pitchFamily="18" charset="-127"/>
                          <a:ea typeface="휴먼모음T" pitchFamily="18" charset="-127"/>
                        </a:rPr>
                        <a:t>동아리 운영</a:t>
                      </a:r>
                    </a:p>
                  </a:txBody>
                  <a:tcPr marT="45685" marB="4568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5894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>
                          <a:latin typeface="휴먼모음T" pitchFamily="18" charset="-127"/>
                          <a:ea typeface="휴먼모음T" pitchFamily="18" charset="-127"/>
                        </a:rPr>
                        <a:t>취업</a:t>
                      </a:r>
                    </a:p>
                  </a:txBody>
                  <a:tcPr marT="45685" marB="45685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latinLnBrk="1"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600" b="1" dirty="0">
                          <a:latin typeface="휴먼모음T" pitchFamily="18" charset="-127"/>
                          <a:ea typeface="휴먼모음T" pitchFamily="18" charset="-127"/>
                        </a:rPr>
                        <a:t>경력개발강화</a:t>
                      </a:r>
                      <a:endParaRPr lang="en-US" altLang="ko-KR" sz="1600" b="1" dirty="0"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marL="285750" marR="0" indent="-2857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ko-KR" altLang="en-US" sz="1600" b="1" dirty="0">
                          <a:latin typeface="휴먼모음T" pitchFamily="18" charset="-127"/>
                          <a:ea typeface="휴먼모음T" pitchFamily="18" charset="-127"/>
                        </a:rPr>
                        <a:t>전문인력양성</a:t>
                      </a:r>
                    </a:p>
                    <a:p>
                      <a:pPr marL="285750" indent="-285750" algn="l" latinLnBrk="1"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600" b="1" dirty="0">
                          <a:latin typeface="휴먼모음T" pitchFamily="18" charset="-127"/>
                          <a:ea typeface="휴먼모음T" pitchFamily="18" charset="-127"/>
                        </a:rPr>
                        <a:t>해외취업역량강화</a:t>
                      </a:r>
                      <a:endParaRPr lang="en-US" altLang="ko-KR" sz="1600" b="1" dirty="0"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T="45685" marB="4568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indent="-342900" algn="l" latinLnBrk="1"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600" b="1" dirty="0">
                          <a:latin typeface="휴먼모음T" pitchFamily="18" charset="-127"/>
                          <a:ea typeface="휴먼모음T" pitchFamily="18" charset="-127"/>
                        </a:rPr>
                        <a:t>지역연계</a:t>
                      </a:r>
                      <a:endParaRPr lang="en-US" altLang="ko-KR" sz="1600" b="1" dirty="0"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marL="285750" indent="-285750" algn="l" latinLnBrk="1"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600" b="1" dirty="0">
                          <a:latin typeface="휴먼모음T" pitchFamily="18" charset="-127"/>
                          <a:ea typeface="휴먼모음T" pitchFamily="18" charset="-127"/>
                        </a:rPr>
                        <a:t>재능 나눔 봉사</a:t>
                      </a:r>
                    </a:p>
                  </a:txBody>
                  <a:tcPr marT="45685" marB="4568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pic>
        <p:nvPicPr>
          <p:cNvPr id="5" name="Picture 1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63838"/>
            <a:ext cx="1908726" cy="1410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_x195895304" descr="EMB00001174bf8b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363838"/>
            <a:ext cx="1885578" cy="1404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3826" y="3363838"/>
            <a:ext cx="1964398" cy="1404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_x29202968" descr="EMB000016b04ec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0696" y="3374222"/>
            <a:ext cx="1875419" cy="1394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9801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221908"/>
            <a:ext cx="3600400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10.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 장학 제도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987574"/>
            <a:ext cx="7992888" cy="3777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295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221908"/>
            <a:ext cx="3600400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11.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언론 보도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992652" y="1031385"/>
            <a:ext cx="7035732" cy="3700606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24" t="31934" r="14938" b="13416"/>
          <a:stretch/>
        </p:blipFill>
        <p:spPr bwMode="auto">
          <a:xfrm>
            <a:off x="1187624" y="1310633"/>
            <a:ext cx="3580543" cy="3142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Lg\Downloads\2.bm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615" y="1310632"/>
            <a:ext cx="3183320" cy="3142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포인트가 4개인 별 5"/>
          <p:cNvSpPr/>
          <p:nvPr/>
        </p:nvSpPr>
        <p:spPr>
          <a:xfrm rot="1626819">
            <a:off x="2563332" y="2999069"/>
            <a:ext cx="402853" cy="446287"/>
          </a:xfrm>
          <a:prstGeom prst="star4">
            <a:avLst>
              <a:gd name="adj" fmla="val 16823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4037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221908"/>
            <a:ext cx="3600400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11.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언론 보도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1189929" y="1972991"/>
            <a:ext cx="2340105" cy="2857538"/>
            <a:chOff x="6286512" y="1172643"/>
            <a:chExt cx="3071802" cy="2210534"/>
          </a:xfrm>
        </p:grpSpPr>
        <p:pic>
          <p:nvPicPr>
            <p:cNvPr id="5" name="Picture 1"/>
            <p:cNvPicPr>
              <a:picLocks noChangeAspect="1" noChangeArrowheads="1"/>
            </p:cNvPicPr>
            <p:nvPr/>
          </p:nvPicPr>
          <p:blipFill>
            <a:blip r:embed="rId2" cstate="print"/>
            <a:srcRect l="67632" t="62304" r="21618" b="32973"/>
            <a:stretch>
              <a:fillRect/>
            </a:stretch>
          </p:blipFill>
          <p:spPr bwMode="auto">
            <a:xfrm>
              <a:off x="6429388" y="3051597"/>
              <a:ext cx="2928926" cy="3315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6" name="Picture 1"/>
            <p:cNvPicPr>
              <a:picLocks noChangeAspect="1" noChangeArrowheads="1"/>
            </p:cNvPicPr>
            <p:nvPr/>
          </p:nvPicPr>
          <p:blipFill>
            <a:blip r:embed="rId3" cstate="print"/>
            <a:srcRect l="63500" t="26923" r="20625" b="61194"/>
            <a:stretch>
              <a:fillRect/>
            </a:stretch>
          </p:blipFill>
          <p:spPr bwMode="auto">
            <a:xfrm>
              <a:off x="6286512" y="1172643"/>
              <a:ext cx="3000396" cy="5921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pic>
        <p:nvPicPr>
          <p:cNvPr id="7" name="Picture 3" descr="jina000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3945" y="2510002"/>
            <a:ext cx="2196089" cy="188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타원 7"/>
          <p:cNvSpPr/>
          <p:nvPr/>
        </p:nvSpPr>
        <p:spPr>
          <a:xfrm rot="11870945">
            <a:off x="3194353" y="3836620"/>
            <a:ext cx="1301032" cy="1082061"/>
          </a:xfrm>
          <a:prstGeom prst="ellipse">
            <a:avLst/>
          </a:prstGeom>
          <a:solidFill>
            <a:srgbClr val="B0CDEA"/>
          </a:solidFill>
          <a:ln>
            <a:solidFill>
              <a:srgbClr val="749BCA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274511" y="4000882"/>
            <a:ext cx="135539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atin typeface="휴먼모음T" pitchFamily="18" charset="-127"/>
                <a:ea typeface="휴먼모음T" pitchFamily="18" charset="-127"/>
              </a:rPr>
              <a:t>현재 </a:t>
            </a:r>
            <a:endParaRPr lang="en-US" altLang="ko-KR" sz="1400" dirty="0">
              <a:latin typeface="휴먼모음T" pitchFamily="18" charset="-127"/>
              <a:ea typeface="휴먼모음T" pitchFamily="18" charset="-127"/>
            </a:endParaRPr>
          </a:p>
          <a:p>
            <a:r>
              <a:rPr lang="ko-KR" altLang="en-US" sz="1400" dirty="0">
                <a:latin typeface="휴먼모음T" pitchFamily="18" charset="-127"/>
                <a:ea typeface="휴먼모음T" pitchFamily="18" charset="-127"/>
              </a:rPr>
              <a:t>광주여자대학교 </a:t>
            </a:r>
            <a:endParaRPr lang="en-US" altLang="ko-KR" sz="1400" dirty="0">
              <a:latin typeface="휴먼모음T" pitchFamily="18" charset="-127"/>
              <a:ea typeface="휴먼모음T" pitchFamily="18" charset="-127"/>
            </a:endParaRPr>
          </a:p>
          <a:p>
            <a:r>
              <a:rPr lang="ko-KR" altLang="en-US" sz="1400" dirty="0">
                <a:latin typeface="휴먼모음T" pitchFamily="18" charset="-127"/>
                <a:ea typeface="휴먼모음T" pitchFamily="18" charset="-127"/>
              </a:rPr>
              <a:t>교수로 재직 중</a:t>
            </a:r>
          </a:p>
        </p:txBody>
      </p:sp>
      <p:pic>
        <p:nvPicPr>
          <p:cNvPr id="10" name="Picture 4" descr="C:\Users\Lg\Downloads\4.bmp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82"/>
          <a:stretch>
            <a:fillRect/>
          </a:stretch>
        </p:blipFill>
        <p:spPr bwMode="auto">
          <a:xfrm>
            <a:off x="4536359" y="2027206"/>
            <a:ext cx="2114552" cy="2800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69558" y="2305949"/>
            <a:ext cx="1743201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867180" y="789519"/>
            <a:ext cx="7286675" cy="112338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휴먼모음T" pitchFamily="18" charset="-127"/>
                <a:ea typeface="휴먼모음T" pitchFamily="18" charset="-127"/>
              </a:rPr>
              <a:t>국제기능올림픽 </a:t>
            </a:r>
            <a:r>
              <a:rPr lang="ko-KR" altLang="en-US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국가대표</a:t>
            </a:r>
            <a:r>
              <a:rPr lang="ko-KR" altLang="en-US" dirty="0">
                <a:latin typeface="휴먼모음T" pitchFamily="18" charset="-127"/>
                <a:ea typeface="휴먼모음T" pitchFamily="18" charset="-127"/>
              </a:rPr>
              <a:t> 발탁</a:t>
            </a:r>
            <a:endParaRPr lang="en-US" altLang="ko-KR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r>
              <a:rPr lang="en-US" altLang="ko-KR" sz="1400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lang="en-US" altLang="ko-KR" sz="1400" dirty="0">
                <a:latin typeface="휴먼모음T" pitchFamily="18" charset="-127"/>
                <a:ea typeface="휴먼모음T" pitchFamily="18" charset="-127"/>
              </a:rPr>
              <a:t>2001 </a:t>
            </a:r>
            <a:r>
              <a:rPr lang="ko-KR" altLang="en-US" sz="1400" dirty="0">
                <a:latin typeface="휴먼모음T" pitchFamily="18" charset="-127"/>
                <a:ea typeface="휴먼모음T" pitchFamily="18" charset="-127"/>
              </a:rPr>
              <a:t>제</a:t>
            </a:r>
            <a:r>
              <a:rPr lang="en-US" altLang="ko-KR" sz="1400" dirty="0">
                <a:latin typeface="휴먼모음T" pitchFamily="18" charset="-127"/>
                <a:ea typeface="휴먼모음T" pitchFamily="18" charset="-127"/>
              </a:rPr>
              <a:t>36</a:t>
            </a:r>
            <a:r>
              <a:rPr lang="ko-KR" altLang="en-US" sz="1400" dirty="0">
                <a:latin typeface="휴먼모음T" pitchFamily="18" charset="-127"/>
                <a:ea typeface="휴먼모음T" pitchFamily="18" charset="-127"/>
              </a:rPr>
              <a:t>회 대한민국 서울 국제기능올림픽 미용 직종 장려상 </a:t>
            </a:r>
            <a:r>
              <a:rPr lang="en-US" altLang="ko-KR" sz="1400" dirty="0">
                <a:latin typeface="휴먼모음T" pitchFamily="18" charset="-127"/>
                <a:ea typeface="휴먼모음T" pitchFamily="18" charset="-127"/>
              </a:rPr>
              <a:t>99</a:t>
            </a:r>
            <a:r>
              <a:rPr lang="ko-KR" altLang="en-US" sz="1400" dirty="0">
                <a:latin typeface="휴먼모음T" pitchFamily="18" charset="-127"/>
                <a:ea typeface="휴먼모음T" pitchFamily="18" charset="-127"/>
              </a:rPr>
              <a:t>학번 </a:t>
            </a:r>
            <a:r>
              <a:rPr lang="ko-KR" altLang="en-US" sz="1400" dirty="0" err="1">
                <a:latin typeface="휴먼모음T" pitchFamily="18" charset="-127"/>
                <a:ea typeface="휴먼모음T" pitchFamily="18" charset="-127"/>
              </a:rPr>
              <a:t>임우경</a:t>
            </a:r>
            <a:endParaRPr lang="en-US" altLang="ko-KR" sz="1400" dirty="0">
              <a:latin typeface="휴먼모음T" pitchFamily="18" charset="-127"/>
              <a:ea typeface="휴먼모음T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휴먼모음T" pitchFamily="18" charset="-127"/>
                <a:ea typeface="휴먼모음T" pitchFamily="18" charset="-127"/>
              </a:rPr>
              <a:t>  2005 </a:t>
            </a:r>
            <a:r>
              <a:rPr lang="ko-KR" altLang="en-US" sz="1400" dirty="0">
                <a:latin typeface="휴먼모음T" pitchFamily="18" charset="-127"/>
                <a:ea typeface="휴먼모음T" pitchFamily="18" charset="-127"/>
              </a:rPr>
              <a:t>제</a:t>
            </a:r>
            <a:r>
              <a:rPr lang="en-US" altLang="ko-KR" sz="1400" dirty="0">
                <a:latin typeface="휴먼모음T" pitchFamily="18" charset="-127"/>
                <a:ea typeface="휴먼모음T" pitchFamily="18" charset="-127"/>
              </a:rPr>
              <a:t>38</a:t>
            </a:r>
            <a:r>
              <a:rPr lang="ko-KR" altLang="en-US" sz="1400" dirty="0">
                <a:latin typeface="휴먼모음T" pitchFamily="18" charset="-127"/>
                <a:ea typeface="휴먼모음T" pitchFamily="18" charset="-127"/>
              </a:rPr>
              <a:t>회 핀란드 헬싱키 국제기능올림픽 이미용 직종 동메달 </a:t>
            </a:r>
            <a:r>
              <a:rPr lang="en-US" altLang="ko-KR" sz="1400" dirty="0">
                <a:latin typeface="휴먼모음T" pitchFamily="18" charset="-127"/>
                <a:ea typeface="휴먼모음T" pitchFamily="18" charset="-127"/>
              </a:rPr>
              <a:t>01</a:t>
            </a:r>
            <a:r>
              <a:rPr lang="ko-KR" altLang="en-US" sz="1400" dirty="0">
                <a:latin typeface="휴먼모음T" pitchFamily="18" charset="-127"/>
                <a:ea typeface="휴먼모음T" pitchFamily="18" charset="-127"/>
              </a:rPr>
              <a:t>학번 손진아</a:t>
            </a:r>
            <a:endParaRPr lang="en-US" altLang="ko-KR" sz="1400" dirty="0">
              <a:latin typeface="휴먼모음T" pitchFamily="18" charset="-127"/>
              <a:ea typeface="휴먼모음T" pitchFamily="18" charset="-127"/>
            </a:endParaRPr>
          </a:p>
          <a:p>
            <a:r>
              <a:rPr lang="en-US" altLang="ko-KR" sz="1400" dirty="0">
                <a:latin typeface="휴먼모음T" pitchFamily="18" charset="-127"/>
                <a:ea typeface="휴먼모음T" pitchFamily="18" charset="-127"/>
              </a:rPr>
              <a:t>  2017 </a:t>
            </a:r>
            <a:r>
              <a:rPr lang="ko-KR" altLang="en-US" sz="1400" dirty="0">
                <a:latin typeface="휴먼모음T" pitchFamily="18" charset="-127"/>
                <a:ea typeface="휴먼모음T" pitchFamily="18" charset="-127"/>
              </a:rPr>
              <a:t>제</a:t>
            </a:r>
            <a:r>
              <a:rPr lang="en-US" altLang="ko-KR" sz="1400" dirty="0">
                <a:latin typeface="휴먼모음T" pitchFamily="18" charset="-127"/>
                <a:ea typeface="휴먼모음T" pitchFamily="18" charset="-127"/>
              </a:rPr>
              <a:t>44</a:t>
            </a:r>
            <a:r>
              <a:rPr lang="ko-KR" altLang="en-US" sz="1400" dirty="0">
                <a:latin typeface="휴먼모음T" pitchFamily="18" charset="-127"/>
                <a:ea typeface="휴먼모음T" pitchFamily="18" charset="-127"/>
              </a:rPr>
              <a:t>회 아랍에미리트 아부다비 국제기능올림픽 피부미용직종 은메달 </a:t>
            </a:r>
            <a:r>
              <a:rPr lang="en-US" altLang="ko-KR" sz="1400" dirty="0">
                <a:latin typeface="휴먼모음T" pitchFamily="18" charset="-127"/>
                <a:ea typeface="휴먼모음T" pitchFamily="18" charset="-127"/>
              </a:rPr>
              <a:t>15</a:t>
            </a:r>
            <a:r>
              <a:rPr lang="ko-KR" altLang="en-US" sz="1400" dirty="0">
                <a:latin typeface="휴먼모음T" pitchFamily="18" charset="-127"/>
                <a:ea typeface="휴먼모음T" pitchFamily="18" charset="-127"/>
              </a:rPr>
              <a:t>학번 신채영  </a:t>
            </a:r>
          </a:p>
        </p:txBody>
      </p:sp>
      <p:sp>
        <p:nvSpPr>
          <p:cNvPr id="13" name="타원 12"/>
          <p:cNvSpPr/>
          <p:nvPr/>
        </p:nvSpPr>
        <p:spPr>
          <a:xfrm rot="11870945">
            <a:off x="7686144" y="3889256"/>
            <a:ext cx="1121045" cy="948481"/>
          </a:xfrm>
          <a:prstGeom prst="ellipse">
            <a:avLst/>
          </a:prstGeom>
          <a:solidFill>
            <a:srgbClr val="B0CDEA"/>
          </a:solidFill>
          <a:ln>
            <a:solidFill>
              <a:srgbClr val="749BCA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7657236" y="4223761"/>
            <a:ext cx="15179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latin typeface="휴먼모음T" pitchFamily="18" charset="-127"/>
                <a:ea typeface="휴먼모음T" pitchFamily="18" charset="-127"/>
              </a:rPr>
              <a:t>15</a:t>
            </a:r>
            <a:r>
              <a:rPr lang="ko-KR" altLang="en-US" sz="1400" dirty="0">
                <a:latin typeface="휴먼모음T" pitchFamily="18" charset="-127"/>
                <a:ea typeface="휴먼모음T" pitchFamily="18" charset="-127"/>
              </a:rPr>
              <a:t>학번 신채영</a:t>
            </a:r>
          </a:p>
        </p:txBody>
      </p:sp>
    </p:spTree>
    <p:extLst>
      <p:ext uri="{BB962C8B-B14F-4D97-AF65-F5344CB8AC3E}">
        <p14:creationId xmlns:p14="http://schemas.microsoft.com/office/powerpoint/2010/main" val="2410820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221908"/>
            <a:ext cx="3960440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12.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재학생의 학교생활 엿보기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683568" y="1031385"/>
            <a:ext cx="7704856" cy="3700606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55563" t="14111" r="16656" b="29444"/>
          <a:stretch>
            <a:fillRect/>
          </a:stretch>
        </p:blipFill>
        <p:spPr bwMode="auto">
          <a:xfrm>
            <a:off x="827584" y="1131589"/>
            <a:ext cx="2664296" cy="153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54570" t="14111" r="16656" b="29445"/>
          <a:stretch>
            <a:fillRect/>
          </a:stretch>
        </p:blipFill>
        <p:spPr bwMode="auto">
          <a:xfrm>
            <a:off x="827584" y="2981116"/>
            <a:ext cx="2664296" cy="1534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/>
          <a:srcRect l="55561" t="14110" r="16657" b="40029"/>
          <a:stretch>
            <a:fillRect/>
          </a:stretch>
        </p:blipFill>
        <p:spPr bwMode="auto">
          <a:xfrm>
            <a:off x="5508104" y="1131590"/>
            <a:ext cx="2664296" cy="153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02169" y="3079769"/>
            <a:ext cx="2670232" cy="1536885"/>
          </a:xfrm>
          <a:prstGeom prst="rect">
            <a:avLst/>
          </a:prstGeom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6" cstate="print"/>
          <a:srcRect l="54571" t="12788" r="16283" b="38705"/>
          <a:stretch>
            <a:fillRect/>
          </a:stretch>
        </p:blipFill>
        <p:spPr bwMode="auto">
          <a:xfrm>
            <a:off x="3162214" y="2072902"/>
            <a:ext cx="2664296" cy="1534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228227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221908"/>
            <a:ext cx="3857944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12.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재학생의 학교생활 엿보기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179512" y="843558"/>
            <a:ext cx="4929222" cy="4214824"/>
            <a:chOff x="858548" y="-68861"/>
            <a:chExt cx="7668224" cy="7030761"/>
          </a:xfrm>
        </p:grpSpPr>
        <p:sp>
          <p:nvSpPr>
            <p:cNvPr id="5" name="타원 4"/>
            <p:cNvSpPr/>
            <p:nvPr/>
          </p:nvSpPr>
          <p:spPr>
            <a:xfrm>
              <a:off x="1133618" y="260648"/>
              <a:ext cx="6984776" cy="6336704"/>
            </a:xfrm>
            <a:prstGeom prst="ellipse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800"/>
            </a:p>
          </p:txBody>
        </p:sp>
        <p:cxnSp>
          <p:nvCxnSpPr>
            <p:cNvPr id="6" name="직선 연결선 5"/>
            <p:cNvCxnSpPr>
              <a:stCxn id="5" idx="0"/>
              <a:endCxn id="5" idx="4"/>
            </p:cNvCxnSpPr>
            <p:nvPr/>
          </p:nvCxnSpPr>
          <p:spPr>
            <a:xfrm>
              <a:off x="4626006" y="260648"/>
              <a:ext cx="0" cy="633670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직선 연결선 6"/>
            <p:cNvCxnSpPr>
              <a:stCxn id="5" idx="2"/>
              <a:endCxn id="5" idx="6"/>
            </p:cNvCxnSpPr>
            <p:nvPr/>
          </p:nvCxnSpPr>
          <p:spPr>
            <a:xfrm>
              <a:off x="1133618" y="3429000"/>
              <a:ext cx="6984776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직선 연결선 7"/>
            <p:cNvCxnSpPr/>
            <p:nvPr/>
          </p:nvCxnSpPr>
          <p:spPr>
            <a:xfrm flipH="1" flipV="1">
              <a:off x="3419872" y="476672"/>
              <a:ext cx="1188132" cy="295232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직선 연결선 8"/>
            <p:cNvCxnSpPr/>
            <p:nvPr/>
          </p:nvCxnSpPr>
          <p:spPr>
            <a:xfrm>
              <a:off x="4608004" y="3429000"/>
              <a:ext cx="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3563888" y="485137"/>
              <a:ext cx="1200068" cy="1309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800" dirty="0" err="1">
                  <a:latin typeface="바탕체" panose="02030609000101010101" pitchFamily="17" charset="-127"/>
                  <a:ea typeface="바탕체" panose="02030609000101010101" pitchFamily="17" charset="-127"/>
                </a:rPr>
                <a:t>몸짱</a:t>
              </a:r>
              <a:r>
                <a:rPr lang="ko-KR" altLang="en-US" sz="800" dirty="0">
                  <a:latin typeface="바탕체" panose="02030609000101010101" pitchFamily="17" charset="-127"/>
                  <a:ea typeface="바탕체" panose="02030609000101010101" pitchFamily="17" charset="-127"/>
                </a:rPr>
                <a:t> </a:t>
              </a:r>
              <a:endParaRPr lang="en-US" altLang="ko-KR" sz="800" dirty="0">
                <a:latin typeface="바탕체" panose="02030609000101010101" pitchFamily="17" charset="-127"/>
                <a:ea typeface="바탕체" panose="02030609000101010101" pitchFamily="17" charset="-127"/>
              </a:endParaRPr>
            </a:p>
            <a:p>
              <a:pPr algn="ctr"/>
              <a:r>
                <a:rPr lang="ko-KR" altLang="en-US" sz="800" dirty="0" err="1">
                  <a:latin typeface="바탕체" panose="02030609000101010101" pitchFamily="17" charset="-127"/>
                  <a:ea typeface="바탕체" panose="02030609000101010101" pitchFamily="17" charset="-127"/>
                </a:rPr>
                <a:t>스트레칭</a:t>
              </a:r>
              <a:r>
                <a:rPr lang="ko-KR" altLang="en-US" sz="800" dirty="0">
                  <a:latin typeface="바탕체" panose="02030609000101010101" pitchFamily="17" charset="-127"/>
                  <a:ea typeface="바탕체" panose="02030609000101010101" pitchFamily="17" charset="-127"/>
                </a:rPr>
                <a:t> </a:t>
              </a:r>
              <a:endParaRPr lang="en-US" altLang="ko-KR" sz="800" dirty="0">
                <a:latin typeface="바탕체" panose="02030609000101010101" pitchFamily="17" charset="-127"/>
                <a:ea typeface="바탕체" panose="02030609000101010101" pitchFamily="17" charset="-127"/>
              </a:endParaRPr>
            </a:p>
            <a:p>
              <a:pPr algn="ctr"/>
              <a:r>
                <a:rPr lang="en-US" altLang="ko-KR" sz="800" dirty="0">
                  <a:latin typeface="바탕체" panose="02030609000101010101" pitchFamily="17" charset="-127"/>
                  <a:ea typeface="바탕체" panose="02030609000101010101" pitchFamily="17" charset="-127"/>
                </a:rPr>
                <a:t>&amp; </a:t>
              </a:r>
            </a:p>
            <a:p>
              <a:pPr algn="ctr"/>
              <a:r>
                <a:rPr lang="ko-KR" altLang="en-US" sz="800" dirty="0">
                  <a:latin typeface="바탕체" panose="02030609000101010101" pitchFamily="17" charset="-127"/>
                  <a:ea typeface="바탕체" panose="02030609000101010101" pitchFamily="17" charset="-127"/>
                </a:rPr>
                <a:t>꿀 잠 준비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355976" y="-68861"/>
              <a:ext cx="504057" cy="6263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b="1" dirty="0"/>
                <a:t>12</a:t>
              </a:r>
              <a:endParaRPr lang="ko-KR" altLang="en-US" sz="800" b="1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167843" y="115805"/>
              <a:ext cx="693187" cy="398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b="1" dirty="0"/>
                <a:t>11</a:t>
              </a:r>
              <a:endParaRPr lang="ko-KR" altLang="en-US" sz="800" b="1" dirty="0"/>
            </a:p>
          </p:txBody>
        </p:sp>
        <p:cxnSp>
          <p:nvCxnSpPr>
            <p:cNvPr id="13" name="직선 연결선 12"/>
            <p:cNvCxnSpPr/>
            <p:nvPr/>
          </p:nvCxnSpPr>
          <p:spPr>
            <a:xfrm flipH="1" flipV="1">
              <a:off x="1691622" y="1669450"/>
              <a:ext cx="2916384" cy="175955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/>
            <p:cNvSpPr txBox="1"/>
            <p:nvPr/>
          </p:nvSpPr>
          <p:spPr>
            <a:xfrm>
              <a:off x="2422899" y="453808"/>
              <a:ext cx="726913" cy="398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b="1" dirty="0"/>
                <a:t>10</a:t>
              </a:r>
              <a:endParaRPr lang="ko-KR" altLang="en-US" sz="800" b="1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817636" y="829397"/>
              <a:ext cx="360041" cy="398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b="1" dirty="0"/>
                <a:t>9</a:t>
              </a:r>
              <a:endParaRPr lang="ko-KR" altLang="en-US" sz="800" b="1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415317" y="1389550"/>
              <a:ext cx="252028" cy="398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b="1" dirty="0"/>
                <a:t>8</a:t>
              </a:r>
              <a:endParaRPr lang="ko-KR" altLang="en-US" sz="800" b="1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672761" y="1541228"/>
              <a:ext cx="1494224" cy="10819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800" dirty="0" err="1">
                  <a:latin typeface="바탕체" panose="02030609000101010101" pitchFamily="17" charset="-127"/>
                  <a:ea typeface="바탕체" panose="02030609000101010101" pitchFamily="17" charset="-127"/>
                </a:rPr>
                <a:t>열공</a:t>
              </a:r>
              <a:r>
                <a:rPr lang="ko-KR" altLang="en-US" sz="800" dirty="0">
                  <a:latin typeface="바탕체" panose="02030609000101010101" pitchFamily="17" charset="-127"/>
                  <a:ea typeface="바탕체" panose="02030609000101010101" pitchFamily="17" charset="-127"/>
                </a:rPr>
                <a:t> 모드</a:t>
              </a:r>
              <a:r>
                <a:rPr lang="en-US" altLang="ko-KR" sz="800" dirty="0">
                  <a:latin typeface="바탕체" panose="02030609000101010101" pitchFamily="17" charset="-127"/>
                  <a:ea typeface="바탕체" panose="02030609000101010101" pitchFamily="17" charset="-127"/>
                </a:rPr>
                <a:t>!</a:t>
              </a:r>
            </a:p>
            <a:p>
              <a:pPr algn="ctr"/>
              <a:r>
                <a:rPr lang="ko-KR" altLang="en-US" sz="800" dirty="0">
                  <a:latin typeface="바탕체" panose="02030609000101010101" pitchFamily="17" charset="-127"/>
                  <a:ea typeface="바탕체" panose="02030609000101010101" pitchFamily="17" charset="-127"/>
                </a:rPr>
                <a:t>임용에 </a:t>
              </a:r>
              <a:endParaRPr lang="en-US" altLang="ko-KR" sz="800" dirty="0">
                <a:latin typeface="바탕체" panose="02030609000101010101" pitchFamily="17" charset="-127"/>
                <a:ea typeface="바탕체" panose="02030609000101010101" pitchFamily="17" charset="-127"/>
              </a:endParaRPr>
            </a:p>
            <a:p>
              <a:pPr algn="ctr"/>
              <a:r>
                <a:rPr lang="ko-KR" altLang="en-US" sz="800" dirty="0">
                  <a:latin typeface="바탕체" panose="02030609000101010101" pitchFamily="17" charset="-127"/>
                  <a:ea typeface="바탕체" panose="02030609000101010101" pitchFamily="17" charset="-127"/>
                </a:rPr>
                <a:t>반드시 </a:t>
              </a:r>
              <a:endParaRPr lang="en-US" altLang="ko-KR" sz="800" dirty="0">
                <a:latin typeface="바탕체" panose="02030609000101010101" pitchFamily="17" charset="-127"/>
                <a:ea typeface="바탕체" panose="02030609000101010101" pitchFamily="17" charset="-127"/>
              </a:endParaRPr>
            </a:p>
            <a:p>
              <a:pPr algn="ctr"/>
              <a:r>
                <a:rPr lang="ko-KR" altLang="en-US" sz="800" dirty="0">
                  <a:latin typeface="바탕체" panose="02030609000101010101" pitchFamily="17" charset="-127"/>
                  <a:ea typeface="바탕체" panose="02030609000101010101" pitchFamily="17" charset="-127"/>
                </a:rPr>
                <a:t>합격하자</a:t>
              </a:r>
              <a:r>
                <a:rPr lang="en-US" altLang="ko-KR" sz="800" dirty="0">
                  <a:latin typeface="바탕체" panose="02030609000101010101" pitchFamily="17" charset="-127"/>
                  <a:ea typeface="바탕체" panose="02030609000101010101" pitchFamily="17" charset="-127"/>
                </a:rPr>
                <a:t>!</a:t>
              </a:r>
              <a:endParaRPr lang="ko-KR" altLang="en-US" sz="800" dirty="0">
                <a:latin typeface="바탕체" panose="02030609000101010101" pitchFamily="17" charset="-127"/>
                <a:ea typeface="바탕체" panose="02030609000101010101" pitchFamily="17" charset="-127"/>
              </a:endParaRPr>
            </a:p>
          </p:txBody>
        </p:sp>
        <p:cxnSp>
          <p:nvCxnSpPr>
            <p:cNvPr id="18" name="직선 연결선 17"/>
            <p:cNvCxnSpPr/>
            <p:nvPr/>
          </p:nvCxnSpPr>
          <p:spPr>
            <a:xfrm flipH="1" flipV="1">
              <a:off x="1259632" y="2600909"/>
              <a:ext cx="3348374" cy="82809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/>
            <p:cNvSpPr txBox="1"/>
            <p:nvPr/>
          </p:nvSpPr>
          <p:spPr>
            <a:xfrm>
              <a:off x="1007605" y="2231577"/>
              <a:ext cx="252028" cy="398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b="1" dirty="0"/>
                <a:t>7</a:t>
              </a:r>
              <a:endParaRPr lang="ko-KR" altLang="en-US" sz="800" b="1" dirty="0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858548" y="3244335"/>
              <a:ext cx="252028" cy="398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b="1" dirty="0"/>
                <a:t>6</a:t>
              </a:r>
              <a:endParaRPr lang="ko-KR" altLang="en-US" sz="800" b="1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565608" y="1952835"/>
              <a:ext cx="1656185" cy="8541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800" dirty="0">
                  <a:latin typeface="바탕체" panose="02030609000101010101" pitchFamily="17" charset="-127"/>
                  <a:ea typeface="바탕체" panose="02030609000101010101" pitchFamily="17" charset="-127"/>
                </a:rPr>
                <a:t>동아리</a:t>
              </a:r>
              <a:endParaRPr lang="en-US" altLang="ko-KR" sz="800" dirty="0">
                <a:latin typeface="바탕체" panose="02030609000101010101" pitchFamily="17" charset="-127"/>
                <a:ea typeface="바탕체" panose="02030609000101010101" pitchFamily="17" charset="-127"/>
              </a:endParaRPr>
            </a:p>
            <a:p>
              <a:r>
                <a:rPr lang="en-US" altLang="ko-KR" sz="800" dirty="0">
                  <a:latin typeface="바탕체" panose="02030609000101010101" pitchFamily="17" charset="-127"/>
                  <a:ea typeface="바탕체" panose="02030609000101010101" pitchFamily="17" charset="-127"/>
                </a:rPr>
                <a:t>  </a:t>
              </a:r>
              <a:r>
                <a:rPr lang="ko-KR" altLang="en-US" sz="800" dirty="0">
                  <a:latin typeface="바탕체" panose="02030609000101010101" pitchFamily="17" charset="-127"/>
                  <a:ea typeface="바탕체" panose="02030609000101010101" pitchFamily="17" charset="-127"/>
                </a:rPr>
                <a:t>임용대비 </a:t>
              </a:r>
              <a:endParaRPr lang="en-US" altLang="ko-KR" sz="800" dirty="0">
                <a:latin typeface="바탕체" panose="02030609000101010101" pitchFamily="17" charset="-127"/>
                <a:ea typeface="바탕체" panose="02030609000101010101" pitchFamily="17" charset="-127"/>
              </a:endParaRPr>
            </a:p>
            <a:p>
              <a:r>
                <a:rPr lang="en-US" altLang="ko-KR" sz="800" dirty="0">
                  <a:latin typeface="바탕체" panose="02030609000101010101" pitchFamily="17" charset="-127"/>
                  <a:ea typeface="바탕체" panose="02030609000101010101" pitchFamily="17" charset="-127"/>
                </a:rPr>
                <a:t>  </a:t>
              </a:r>
              <a:r>
                <a:rPr lang="ko-KR" altLang="en-US" sz="800" dirty="0">
                  <a:latin typeface="바탕체" panose="02030609000101010101" pitchFamily="17" charset="-127"/>
                  <a:ea typeface="바탕체" panose="02030609000101010101" pitchFamily="17" charset="-127"/>
                </a:rPr>
                <a:t>무료특강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1415317" y="2886200"/>
              <a:ext cx="1755375" cy="6263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800" dirty="0">
                  <a:latin typeface="바탕체" panose="02030609000101010101" pitchFamily="17" charset="-127"/>
                  <a:ea typeface="바탕체" panose="02030609000101010101" pitchFamily="17" charset="-127"/>
                </a:rPr>
                <a:t>기숙사 저녁 특식♡</a:t>
              </a:r>
            </a:p>
          </p:txBody>
        </p:sp>
        <p:cxnSp>
          <p:nvCxnSpPr>
            <p:cNvPr id="23" name="직선 연결선 22"/>
            <p:cNvCxnSpPr/>
            <p:nvPr/>
          </p:nvCxnSpPr>
          <p:spPr>
            <a:xfrm flipH="1">
              <a:off x="2437922" y="3471678"/>
              <a:ext cx="2185106" cy="244827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23"/>
            <p:cNvSpPr txBox="1"/>
            <p:nvPr/>
          </p:nvSpPr>
          <p:spPr>
            <a:xfrm>
              <a:off x="4382982" y="6563299"/>
              <a:ext cx="606864" cy="398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b="1" dirty="0"/>
                <a:t>12</a:t>
              </a:r>
              <a:endParaRPr lang="ko-KR" altLang="en-US" sz="800" b="1" dirty="0"/>
            </a:p>
          </p:txBody>
        </p:sp>
        <p:cxnSp>
          <p:nvCxnSpPr>
            <p:cNvPr id="25" name="직선 연결선 24"/>
            <p:cNvCxnSpPr/>
            <p:nvPr/>
          </p:nvCxnSpPr>
          <p:spPr>
            <a:xfrm flipH="1">
              <a:off x="3844644" y="3429000"/>
              <a:ext cx="763360" cy="308153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/>
            <p:cNvSpPr txBox="1"/>
            <p:nvPr/>
          </p:nvSpPr>
          <p:spPr>
            <a:xfrm>
              <a:off x="3592616" y="6539627"/>
              <a:ext cx="252028" cy="398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b="1" dirty="0"/>
                <a:t>1</a:t>
              </a:r>
              <a:endParaRPr lang="ko-KR" altLang="en-US" sz="800" b="1" dirty="0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2897816" y="6325872"/>
              <a:ext cx="252028" cy="398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b="1" dirty="0"/>
                <a:t>2</a:t>
              </a:r>
              <a:endParaRPr lang="ko-KR" altLang="en-US" sz="800" b="1" dirty="0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2161670" y="5877273"/>
              <a:ext cx="252028" cy="398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b="1" dirty="0"/>
                <a:t>3</a:t>
              </a:r>
              <a:endParaRPr lang="ko-KR" altLang="en-US" sz="800" b="1" dirty="0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565608" y="5301208"/>
              <a:ext cx="252028" cy="398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b="1" dirty="0"/>
                <a:t>4</a:t>
              </a:r>
              <a:endParaRPr lang="ko-KR" altLang="en-US" sz="800" b="1" dirty="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1052038" y="4468471"/>
              <a:ext cx="252028" cy="398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b="1" dirty="0"/>
                <a:t>5</a:t>
              </a:r>
              <a:endParaRPr lang="ko-KR" altLang="en-US" sz="800" b="1" dirty="0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326602" y="3715448"/>
              <a:ext cx="2429327" cy="8541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800" dirty="0">
                  <a:latin typeface="바탕체" panose="02030609000101010101" pitchFamily="17" charset="-127"/>
                  <a:ea typeface="바탕체" panose="02030609000101010101" pitchFamily="17" charset="-127"/>
                </a:rPr>
                <a:t>돈도 벌고 </a:t>
              </a:r>
              <a:r>
                <a:rPr lang="en-US" altLang="ko-KR" sz="800" dirty="0">
                  <a:latin typeface="바탕체" panose="02030609000101010101" pitchFamily="17" charset="-127"/>
                  <a:ea typeface="바탕체" panose="02030609000101010101" pitchFamily="17" charset="-127"/>
                </a:rPr>
                <a:t>~</a:t>
              </a:r>
            </a:p>
            <a:p>
              <a:pPr algn="ctr"/>
              <a:r>
                <a:rPr lang="ko-KR" altLang="en-US" sz="800" dirty="0">
                  <a:latin typeface="바탕체" panose="02030609000101010101" pitchFamily="17" charset="-127"/>
                  <a:ea typeface="바탕체" panose="02030609000101010101" pitchFamily="17" charset="-127"/>
                </a:rPr>
                <a:t>공부도 하는 </a:t>
              </a:r>
              <a:r>
                <a:rPr lang="en-US" altLang="ko-KR" sz="800" dirty="0">
                  <a:latin typeface="바탕체" panose="02030609000101010101" pitchFamily="17" charset="-127"/>
                  <a:ea typeface="바탕체" panose="02030609000101010101" pitchFamily="17" charset="-127"/>
                </a:rPr>
                <a:t>~</a:t>
              </a:r>
            </a:p>
            <a:p>
              <a:pPr algn="ctr"/>
              <a:r>
                <a:rPr lang="ko-KR" altLang="en-US" sz="800" dirty="0">
                  <a:latin typeface="바탕체" panose="02030609000101010101" pitchFamily="17" charset="-127"/>
                  <a:ea typeface="바탕체" panose="02030609000101010101" pitchFamily="17" charset="-127"/>
                </a:rPr>
                <a:t>나는 근로 장학생 </a:t>
              </a:r>
              <a:r>
                <a:rPr lang="en-US" altLang="ko-KR" sz="800" dirty="0">
                  <a:latin typeface="바탕체" panose="02030609000101010101" pitchFamily="17" charset="-127"/>
                  <a:ea typeface="바탕체" panose="02030609000101010101" pitchFamily="17" charset="-127"/>
                </a:rPr>
                <a:t>~</a:t>
              </a:r>
              <a:r>
                <a:rPr lang="ko-KR" altLang="en-US" sz="800" dirty="0">
                  <a:latin typeface="바탕체" panose="02030609000101010101" pitchFamily="17" charset="-127"/>
                  <a:ea typeface="바탕체" panose="02030609000101010101" pitchFamily="17" charset="-127"/>
                </a:rPr>
                <a:t>♪</a:t>
              </a: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2642827" y="5248710"/>
              <a:ext cx="1639041" cy="10819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800" dirty="0">
                  <a:latin typeface="바탕체" panose="02030609000101010101" pitchFamily="17" charset="-127"/>
                  <a:ea typeface="바탕체" panose="02030609000101010101" pitchFamily="17" charset="-127"/>
                </a:rPr>
                <a:t>어렵지만</a:t>
              </a:r>
              <a:r>
                <a:rPr lang="en-US" altLang="ko-KR" sz="800" dirty="0">
                  <a:latin typeface="바탕체" panose="02030609000101010101" pitchFamily="17" charset="-127"/>
                  <a:ea typeface="바탕체" panose="02030609000101010101" pitchFamily="17" charset="-127"/>
                </a:rPr>
                <a:t>, </a:t>
              </a:r>
            </a:p>
            <a:p>
              <a:pPr algn="ctr"/>
              <a:r>
                <a:rPr lang="ko-KR" altLang="en-US" sz="800" dirty="0">
                  <a:latin typeface="바탕체" panose="02030609000101010101" pitchFamily="17" charset="-127"/>
                  <a:ea typeface="바탕체" panose="02030609000101010101" pitchFamily="17" charset="-127"/>
                </a:rPr>
                <a:t>재미난 </a:t>
              </a:r>
              <a:endParaRPr lang="en-US" altLang="ko-KR" sz="800" dirty="0">
                <a:latin typeface="바탕체" panose="02030609000101010101" pitchFamily="17" charset="-127"/>
                <a:ea typeface="바탕체" panose="02030609000101010101" pitchFamily="17" charset="-127"/>
              </a:endParaRPr>
            </a:p>
            <a:p>
              <a:pPr algn="ctr"/>
              <a:r>
                <a:rPr lang="ko-KR" altLang="en-US" sz="800" dirty="0">
                  <a:latin typeface="바탕체" panose="02030609000101010101" pitchFamily="17" charset="-127"/>
                  <a:ea typeface="바탕체" panose="02030609000101010101" pitchFamily="17" charset="-127"/>
                </a:rPr>
                <a:t>교육학개론 강의</a:t>
              </a: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062672" y="5491441"/>
              <a:ext cx="855460" cy="398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800" dirty="0">
                  <a:latin typeface="바탕체" panose="02030609000101010101" pitchFamily="17" charset="-127"/>
                  <a:ea typeface="바탕체" panose="02030609000101010101" pitchFamily="17" charset="-127"/>
                </a:rPr>
                <a:t>점심</a:t>
              </a:r>
              <a:r>
                <a:rPr lang="en-US" altLang="ko-KR" sz="800" dirty="0">
                  <a:latin typeface="바탕체" panose="02030609000101010101" pitchFamily="17" charset="-127"/>
                  <a:ea typeface="바탕체" panose="02030609000101010101" pitchFamily="17" charset="-127"/>
                </a:rPr>
                <a:t>!</a:t>
              </a:r>
              <a:endParaRPr lang="ko-KR" altLang="en-US" sz="800" dirty="0">
                <a:latin typeface="바탕체" panose="02030609000101010101" pitchFamily="17" charset="-127"/>
                <a:ea typeface="바탕체" panose="02030609000101010101" pitchFamily="17" charset="-127"/>
              </a:endParaRPr>
            </a:p>
          </p:txBody>
        </p:sp>
        <p:cxnSp>
          <p:nvCxnSpPr>
            <p:cNvPr id="34" name="직선 연결선 33"/>
            <p:cNvCxnSpPr/>
            <p:nvPr/>
          </p:nvCxnSpPr>
          <p:spPr>
            <a:xfrm flipH="1" flipV="1">
              <a:off x="4608006" y="3419576"/>
              <a:ext cx="2700298" cy="199492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직선 연결선 34"/>
            <p:cNvCxnSpPr/>
            <p:nvPr/>
          </p:nvCxnSpPr>
          <p:spPr>
            <a:xfrm flipH="1" flipV="1">
              <a:off x="4608006" y="3429002"/>
              <a:ext cx="3276362" cy="1080119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35"/>
            <p:cNvSpPr txBox="1"/>
            <p:nvPr/>
          </p:nvSpPr>
          <p:spPr>
            <a:xfrm>
              <a:off x="4763956" y="5111334"/>
              <a:ext cx="1680252" cy="8541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800" dirty="0">
                  <a:latin typeface="바탕체" panose="02030609000101010101" pitchFamily="17" charset="-127"/>
                  <a:ea typeface="바탕체" panose="02030609000101010101" pitchFamily="17" charset="-127"/>
                </a:rPr>
                <a:t>즐거운 메이크업 </a:t>
              </a:r>
              <a:endParaRPr lang="en-US" altLang="ko-KR" sz="800" dirty="0">
                <a:latin typeface="바탕체" panose="02030609000101010101" pitchFamily="17" charset="-127"/>
                <a:ea typeface="바탕체" panose="02030609000101010101" pitchFamily="17" charset="-127"/>
              </a:endParaRPr>
            </a:p>
            <a:p>
              <a:pPr algn="ctr"/>
              <a:r>
                <a:rPr lang="ko-KR" altLang="en-US" sz="800" dirty="0">
                  <a:latin typeface="바탕체" panose="02030609000101010101" pitchFamily="17" charset="-127"/>
                  <a:ea typeface="바탕체" panose="02030609000101010101" pitchFamily="17" charset="-127"/>
                </a:rPr>
                <a:t>강의</a:t>
              </a: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6111171" y="4195936"/>
              <a:ext cx="1633170" cy="6263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800" dirty="0">
                  <a:latin typeface="바탕체" panose="02030609000101010101" pitchFamily="17" charset="-127"/>
                  <a:ea typeface="바탕체" panose="02030609000101010101" pitchFamily="17" charset="-127"/>
                </a:rPr>
                <a:t>기숙사에서 아침을</a:t>
              </a:r>
              <a:r>
                <a:rPr lang="en-US" altLang="ko-KR" sz="800" dirty="0">
                  <a:latin typeface="바탕체" panose="02030609000101010101" pitchFamily="17" charset="-127"/>
                  <a:ea typeface="바탕체" panose="02030609000101010101" pitchFamily="17" charset="-127"/>
                </a:rPr>
                <a:t>…</a:t>
              </a:r>
              <a:endParaRPr lang="ko-KR" altLang="en-US" sz="800" dirty="0">
                <a:latin typeface="바탕체" panose="02030609000101010101" pitchFamily="17" charset="-127"/>
                <a:ea typeface="바탕체" panose="02030609000101010101" pitchFamily="17" charset="-127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5604081" y="6378634"/>
              <a:ext cx="630070" cy="398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b="1" dirty="0"/>
                <a:t>11</a:t>
              </a:r>
              <a:endParaRPr lang="ko-KR" altLang="en-US" sz="800" b="1" dirty="0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6495263" y="6019884"/>
              <a:ext cx="776899" cy="398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b="1" dirty="0"/>
                <a:t>10</a:t>
              </a:r>
              <a:endParaRPr lang="ko-KR" altLang="en-US" sz="800" b="1" dirty="0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7290303" y="5414498"/>
              <a:ext cx="360041" cy="398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b="1" dirty="0"/>
                <a:t>9</a:t>
              </a:r>
              <a:endParaRPr lang="ko-KR" altLang="en-US" sz="800" b="1" dirty="0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7974379" y="4468471"/>
              <a:ext cx="252028" cy="398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b="1" dirty="0"/>
                <a:t>8</a:t>
              </a:r>
              <a:endParaRPr lang="ko-KR" altLang="en-US" sz="800" b="1" dirty="0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6444071" y="3589578"/>
              <a:ext cx="1656183" cy="6263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800" dirty="0">
                  <a:latin typeface="바탕체" panose="02030609000101010101" pitchFamily="17" charset="-127"/>
                  <a:ea typeface="바탕체" panose="02030609000101010101" pitchFamily="17" charset="-127"/>
                </a:rPr>
                <a:t>일어나서 </a:t>
              </a:r>
              <a:endParaRPr lang="en-US" altLang="ko-KR" sz="800" dirty="0">
                <a:latin typeface="바탕체" panose="02030609000101010101" pitchFamily="17" charset="-127"/>
                <a:ea typeface="바탕체" panose="02030609000101010101" pitchFamily="17" charset="-127"/>
              </a:endParaRPr>
            </a:p>
            <a:p>
              <a:pPr algn="ctr"/>
              <a:r>
                <a:rPr lang="ko-KR" altLang="en-US" sz="800" dirty="0">
                  <a:latin typeface="바탕체" panose="02030609000101010101" pitchFamily="17" charset="-127"/>
                  <a:ea typeface="바탕체" panose="02030609000101010101" pitchFamily="17" charset="-127"/>
                </a:rPr>
                <a:t>상쾌하게 샤워</a:t>
              </a:r>
            </a:p>
          </p:txBody>
        </p:sp>
        <p:sp>
          <p:nvSpPr>
            <p:cNvPr id="43" name="실행 단추: 소리 42">
              <a:hlinkClick r:id="" action="ppaction://noaction" highlightClick="1">
                <a:snd r:embed="rId2" name="applause.wav"/>
              </a:hlinkClick>
            </p:cNvPr>
            <p:cNvSpPr/>
            <p:nvPr/>
          </p:nvSpPr>
          <p:spPr>
            <a:xfrm>
              <a:off x="6111171" y="3512572"/>
              <a:ext cx="333037" cy="323228"/>
            </a:xfrm>
            <a:prstGeom prst="actionButtonSound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800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4747518" y="1737681"/>
              <a:ext cx="1782198" cy="398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800" dirty="0">
                  <a:latin typeface="바탕체" panose="02030609000101010101" pitchFamily="17" charset="-127"/>
                  <a:ea typeface="바탕체" panose="02030609000101010101" pitchFamily="17" charset="-127"/>
                </a:rPr>
                <a:t>꿀 잠</a:t>
              </a: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352053" y="75983"/>
              <a:ext cx="252028" cy="398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b="1" dirty="0"/>
                <a:t>1</a:t>
              </a:r>
              <a:endParaRPr lang="ko-KR" altLang="en-US" sz="800" b="1" dirty="0"/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6277690" y="260648"/>
              <a:ext cx="252028" cy="398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b="1" dirty="0"/>
                <a:t>2</a:t>
              </a:r>
              <a:endParaRPr lang="ko-KR" altLang="en-US" sz="800" b="1" dirty="0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8166346" y="3304855"/>
              <a:ext cx="252028" cy="398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b="1" dirty="0"/>
                <a:t>7</a:t>
              </a:r>
              <a:endParaRPr lang="ko-KR" altLang="en-US" sz="800" b="1" dirty="0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093497" y="2549226"/>
              <a:ext cx="252028" cy="398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b="1" dirty="0"/>
                <a:t>6</a:t>
              </a:r>
              <a:endParaRPr lang="ko-KR" altLang="en-US" sz="800" b="1" dirty="0"/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7841468" y="1799533"/>
              <a:ext cx="252028" cy="398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b="1" dirty="0"/>
                <a:t>5</a:t>
              </a:r>
              <a:endParaRPr lang="ko-KR" altLang="en-US" sz="800" b="1" dirty="0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7531490" y="1198366"/>
              <a:ext cx="252028" cy="398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b="1" dirty="0"/>
                <a:t>4</a:t>
              </a:r>
              <a:endParaRPr lang="ko-KR" altLang="en-US" sz="800" b="1" dirty="0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7056276" y="644731"/>
              <a:ext cx="252028" cy="398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b="1" dirty="0"/>
                <a:t>3</a:t>
              </a:r>
              <a:endParaRPr lang="ko-KR" altLang="en-US" sz="800" b="1" dirty="0"/>
            </a:p>
          </p:txBody>
        </p:sp>
        <p:sp>
          <p:nvSpPr>
            <p:cNvPr id="52" name="달 51"/>
            <p:cNvSpPr/>
            <p:nvPr/>
          </p:nvSpPr>
          <p:spPr>
            <a:xfrm>
              <a:off x="5563138" y="1045753"/>
              <a:ext cx="548033" cy="713130"/>
            </a:xfrm>
            <a:prstGeom prst="moon">
              <a:avLst>
                <a:gd name="adj" fmla="val 49044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lin ang="18900000" scaled="1"/>
              <a:tileRect/>
            </a:gradFill>
            <a:ln w="9525"/>
            <a:effectLst>
              <a:glow rad="101600">
                <a:srgbClr val="FFFF0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800"/>
            </a:p>
          </p:txBody>
        </p:sp>
        <p:sp>
          <p:nvSpPr>
            <p:cNvPr id="53" name="포인트가 5개인 별 52"/>
            <p:cNvSpPr/>
            <p:nvPr/>
          </p:nvSpPr>
          <p:spPr>
            <a:xfrm>
              <a:off x="6108138" y="1282176"/>
              <a:ext cx="252028" cy="279900"/>
            </a:xfrm>
            <a:prstGeom prst="star5">
              <a:avLst/>
            </a:prstGeom>
            <a:solidFill>
              <a:srgbClr val="FFFF00"/>
            </a:solidFill>
            <a:ln w="3175">
              <a:solidFill>
                <a:schemeClr val="tx1"/>
              </a:solidFill>
            </a:ln>
            <a:effectLst>
              <a:glow rad="101600">
                <a:srgbClr val="FFFF0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800"/>
            </a:p>
          </p:txBody>
        </p:sp>
        <p:sp>
          <p:nvSpPr>
            <p:cNvPr id="54" name="포인트가 5개인 별 53"/>
            <p:cNvSpPr/>
            <p:nvPr/>
          </p:nvSpPr>
          <p:spPr>
            <a:xfrm>
              <a:off x="4863832" y="1458551"/>
              <a:ext cx="252028" cy="279900"/>
            </a:xfrm>
            <a:prstGeom prst="star5">
              <a:avLst/>
            </a:prstGeom>
            <a:solidFill>
              <a:srgbClr val="FFFF00"/>
            </a:solidFill>
            <a:ln w="3175">
              <a:solidFill>
                <a:schemeClr val="tx1"/>
              </a:solidFill>
            </a:ln>
            <a:effectLst>
              <a:glow rad="101600">
                <a:srgbClr val="FFFF0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800"/>
            </a:p>
          </p:txBody>
        </p:sp>
        <p:sp>
          <p:nvSpPr>
            <p:cNvPr id="55" name="포인트가 5개인 별 54"/>
            <p:cNvSpPr/>
            <p:nvPr/>
          </p:nvSpPr>
          <p:spPr>
            <a:xfrm>
              <a:off x="4863832" y="969196"/>
              <a:ext cx="252028" cy="279900"/>
            </a:xfrm>
            <a:prstGeom prst="star5">
              <a:avLst/>
            </a:prstGeom>
            <a:solidFill>
              <a:srgbClr val="FFFF00"/>
            </a:solidFill>
            <a:ln w="3175">
              <a:solidFill>
                <a:schemeClr val="tx1"/>
              </a:solidFill>
            </a:ln>
            <a:effectLst>
              <a:glow rad="101600">
                <a:srgbClr val="FFFF0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800"/>
            </a:p>
          </p:txBody>
        </p:sp>
        <p:sp>
          <p:nvSpPr>
            <p:cNvPr id="56" name="포인트가 5개인 별 55"/>
            <p:cNvSpPr/>
            <p:nvPr/>
          </p:nvSpPr>
          <p:spPr>
            <a:xfrm>
              <a:off x="6183071" y="797418"/>
              <a:ext cx="252028" cy="279900"/>
            </a:xfrm>
            <a:prstGeom prst="star5">
              <a:avLst/>
            </a:prstGeom>
            <a:solidFill>
              <a:srgbClr val="FFFF00"/>
            </a:solidFill>
            <a:ln w="3175">
              <a:solidFill>
                <a:schemeClr val="tx1"/>
              </a:solidFill>
            </a:ln>
            <a:effectLst>
              <a:glow rad="101600">
                <a:srgbClr val="FFFF0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800"/>
            </a:p>
          </p:txBody>
        </p:sp>
        <p:sp>
          <p:nvSpPr>
            <p:cNvPr id="57" name="포인트가 5개인 별 56"/>
            <p:cNvSpPr/>
            <p:nvPr/>
          </p:nvSpPr>
          <p:spPr>
            <a:xfrm>
              <a:off x="5226040" y="620178"/>
              <a:ext cx="252028" cy="279900"/>
            </a:xfrm>
            <a:prstGeom prst="star5">
              <a:avLst/>
            </a:prstGeom>
            <a:solidFill>
              <a:srgbClr val="FFFF00"/>
            </a:solidFill>
            <a:ln w="3175">
              <a:solidFill>
                <a:schemeClr val="tx1"/>
              </a:solidFill>
            </a:ln>
            <a:effectLst>
              <a:glow rad="101600">
                <a:srgbClr val="FFFF0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800"/>
            </a:p>
          </p:txBody>
        </p:sp>
        <p:sp>
          <p:nvSpPr>
            <p:cNvPr id="58" name="포인트가 5개인 별 57"/>
            <p:cNvSpPr/>
            <p:nvPr/>
          </p:nvSpPr>
          <p:spPr>
            <a:xfrm>
              <a:off x="5154626" y="1198729"/>
              <a:ext cx="252028" cy="279900"/>
            </a:xfrm>
            <a:prstGeom prst="star5">
              <a:avLst/>
            </a:prstGeom>
            <a:solidFill>
              <a:srgbClr val="FFFF00"/>
            </a:solidFill>
            <a:ln w="3175">
              <a:solidFill>
                <a:schemeClr val="tx1"/>
              </a:solidFill>
            </a:ln>
            <a:effectLst>
              <a:glow rad="101600">
                <a:srgbClr val="FFFF0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800"/>
            </a:p>
          </p:txBody>
        </p:sp>
        <p:sp>
          <p:nvSpPr>
            <p:cNvPr id="59" name="포인트가 5개인 별 58"/>
            <p:cNvSpPr/>
            <p:nvPr/>
          </p:nvSpPr>
          <p:spPr>
            <a:xfrm>
              <a:off x="5634875" y="689447"/>
              <a:ext cx="252028" cy="279900"/>
            </a:xfrm>
            <a:prstGeom prst="star5">
              <a:avLst/>
            </a:prstGeom>
            <a:solidFill>
              <a:srgbClr val="FFFF00"/>
            </a:solidFill>
            <a:ln w="3175">
              <a:solidFill>
                <a:schemeClr val="tx1"/>
              </a:solidFill>
            </a:ln>
            <a:effectLst>
              <a:glow rad="101600">
                <a:srgbClr val="FFFF0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800"/>
            </a:p>
          </p:txBody>
        </p:sp>
        <p:sp>
          <p:nvSpPr>
            <p:cNvPr id="60" name="해 59"/>
            <p:cNvSpPr/>
            <p:nvPr/>
          </p:nvSpPr>
          <p:spPr>
            <a:xfrm>
              <a:off x="6993269" y="4468471"/>
              <a:ext cx="594067" cy="479426"/>
            </a:xfrm>
            <a:prstGeom prst="sun">
              <a:avLst/>
            </a:prstGeom>
            <a:ln w="9525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800"/>
            </a:p>
          </p:txBody>
        </p:sp>
        <p:sp>
          <p:nvSpPr>
            <p:cNvPr id="61" name="구름 모양 설명선 60"/>
            <p:cNvSpPr/>
            <p:nvPr/>
          </p:nvSpPr>
          <p:spPr>
            <a:xfrm>
              <a:off x="7178526" y="5759631"/>
              <a:ext cx="1325884" cy="935573"/>
            </a:xfrm>
            <a:prstGeom prst="cloudCallout">
              <a:avLst>
                <a:gd name="adj1" fmla="val -101489"/>
                <a:gd name="adj2" fmla="val -59975"/>
              </a:avLst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800"/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6905693" y="6050660"/>
              <a:ext cx="1621079" cy="398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800" dirty="0">
                  <a:latin typeface="바탕체" panose="02030609000101010101" pitchFamily="17" charset="-127"/>
                  <a:ea typeface="바탕체" panose="02030609000101010101" pitchFamily="17" charset="-127"/>
                </a:rPr>
                <a:t>교수님 짱</a:t>
              </a:r>
            </a:p>
          </p:txBody>
        </p:sp>
        <p:pic>
          <p:nvPicPr>
            <p:cNvPr id="63" name="그림 6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89023" y="4598457"/>
              <a:ext cx="511243" cy="557369"/>
            </a:xfrm>
            <a:prstGeom prst="rect">
              <a:avLst/>
            </a:prstGeom>
          </p:spPr>
        </p:pic>
        <p:pic>
          <p:nvPicPr>
            <p:cNvPr id="64" name="그림 6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94708" y="5976815"/>
              <a:ext cx="574321" cy="407320"/>
            </a:xfrm>
            <a:prstGeom prst="rect">
              <a:avLst/>
            </a:prstGeom>
          </p:spPr>
        </p:pic>
      </p:grpSp>
      <p:pic>
        <p:nvPicPr>
          <p:cNvPr id="65" name="그림 6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8784" y="2134409"/>
            <a:ext cx="622536" cy="643699"/>
          </a:xfrm>
          <a:prstGeom prst="rect">
            <a:avLst/>
          </a:prstGeom>
        </p:spPr>
      </p:pic>
      <p:pic>
        <p:nvPicPr>
          <p:cNvPr id="66" name="그림 6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394" y="3670324"/>
            <a:ext cx="405967" cy="379985"/>
          </a:xfrm>
          <a:prstGeom prst="rect">
            <a:avLst/>
          </a:prstGeom>
        </p:spPr>
      </p:pic>
      <p:pic>
        <p:nvPicPr>
          <p:cNvPr id="67" name="그림 6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378" y="1615187"/>
            <a:ext cx="397349" cy="355167"/>
          </a:xfrm>
          <a:prstGeom prst="rect">
            <a:avLst/>
          </a:prstGeom>
        </p:spPr>
      </p:pic>
      <p:pic>
        <p:nvPicPr>
          <p:cNvPr id="68" name="그림 6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6283" y="1785553"/>
            <a:ext cx="478826" cy="478826"/>
          </a:xfrm>
          <a:prstGeom prst="rect">
            <a:avLst/>
          </a:prstGeom>
        </p:spPr>
      </p:pic>
      <p:sp>
        <p:nvSpPr>
          <p:cNvPr id="69" name="TextBox 68"/>
          <p:cNvSpPr txBox="1"/>
          <p:nvPr/>
        </p:nvSpPr>
        <p:spPr>
          <a:xfrm>
            <a:off x="4630961" y="956237"/>
            <a:ext cx="31967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>
                <a:latin typeface="휴먼모음T" pitchFamily="18" charset="-127"/>
                <a:ea typeface="휴먼모음T" pitchFamily="18" charset="-127"/>
              </a:rPr>
              <a:t>‘</a:t>
            </a:r>
            <a:r>
              <a:rPr lang="ko-KR" altLang="en-US" sz="1400" dirty="0">
                <a:latin typeface="휴먼모음T" pitchFamily="18" charset="-127"/>
                <a:ea typeface="휴먼모음T" pitchFamily="18" charset="-127"/>
              </a:rPr>
              <a:t>예비미용교사</a:t>
            </a:r>
            <a:r>
              <a:rPr lang="en-US" altLang="ko-KR" sz="1400" dirty="0">
                <a:latin typeface="휴먼모음T" pitchFamily="18" charset="-127"/>
                <a:ea typeface="휴먼모음T" pitchFamily="18" charset="-127"/>
              </a:rPr>
              <a:t>’</a:t>
            </a:r>
            <a:r>
              <a:rPr lang="ko-KR" altLang="en-US" dirty="0">
                <a:latin typeface="휴먼모음T" pitchFamily="18" charset="-127"/>
                <a:ea typeface="휴먼모음T" pitchFamily="18" charset="-127"/>
              </a:rPr>
              <a:t> 엄지의 하루 일과</a:t>
            </a:r>
            <a:r>
              <a:rPr lang="en-US" altLang="ko-KR" dirty="0"/>
              <a:t>!</a:t>
            </a:r>
            <a:endParaRPr lang="ko-KR" altLang="en-US" dirty="0"/>
          </a:p>
        </p:txBody>
      </p:sp>
      <p:pic>
        <p:nvPicPr>
          <p:cNvPr id="70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451392"/>
            <a:ext cx="981614" cy="1306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" name="TextBox 70"/>
          <p:cNvSpPr txBox="1"/>
          <p:nvPr/>
        </p:nvSpPr>
        <p:spPr>
          <a:xfrm>
            <a:off x="7432265" y="2476568"/>
            <a:ext cx="10727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latin typeface="휴먼모음T" pitchFamily="18" charset="-127"/>
                <a:ea typeface="휴먼모음T" pitchFamily="18" charset="-127"/>
              </a:rPr>
              <a:t>16</a:t>
            </a:r>
            <a:r>
              <a:rPr lang="ko-KR" altLang="en-US" sz="1200" dirty="0">
                <a:latin typeface="휴먼모음T" pitchFamily="18" charset="-127"/>
                <a:ea typeface="휴먼모음T" pitchFamily="18" charset="-127"/>
              </a:rPr>
              <a:t>학번 </a:t>
            </a:r>
            <a:r>
              <a:rPr lang="ko-KR" altLang="en-US" sz="1200" dirty="0" err="1">
                <a:latin typeface="휴먼모음T" pitchFamily="18" charset="-127"/>
                <a:ea typeface="휴먼모음T" pitchFamily="18" charset="-127"/>
              </a:rPr>
              <a:t>박엄지</a:t>
            </a:r>
            <a:endParaRPr lang="ko-KR" altLang="en-US" sz="1200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72" name="타원 71"/>
          <p:cNvSpPr/>
          <p:nvPr/>
        </p:nvSpPr>
        <p:spPr>
          <a:xfrm>
            <a:off x="5588666" y="3181001"/>
            <a:ext cx="3096344" cy="1340039"/>
          </a:xfrm>
          <a:prstGeom prst="ellipse">
            <a:avLst/>
          </a:prstGeom>
          <a:solidFill>
            <a:srgbClr val="B0CDEA"/>
          </a:solidFill>
          <a:ln>
            <a:solidFill>
              <a:srgbClr val="749BCA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일도 공부도 학교에서 한 번에 해결</a:t>
            </a:r>
            <a:r>
              <a:rPr lang="en-US" altLang="ko-KR" b="1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!!</a:t>
            </a:r>
            <a:endParaRPr lang="ko-KR" altLang="en-US" b="1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21151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221908"/>
            <a:ext cx="3888432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12.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재학생의 학교생활 엿보기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611560" y="987574"/>
            <a:ext cx="2754146" cy="37394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개인 사정 상 학교를 다니며 일을 해야 하는 상황이었고</a:t>
            </a:r>
            <a:r>
              <a:rPr lang="en-US" altLang="ko-KR" sz="140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600" dirty="0">
                <a:solidFill>
                  <a:srgbClr val="C00000"/>
                </a:solidFill>
                <a:latin typeface="휴먼모음T" pitchFamily="18" charset="-127"/>
                <a:ea typeface="휴먼모음T" pitchFamily="18" charset="-127"/>
              </a:rPr>
              <a:t>전공과 관련이 있는 일</a:t>
            </a:r>
            <a:r>
              <a:rPr lang="ko-KR" altLang="en-US" sz="1400" dirty="0">
                <a:solidFill>
                  <a:srgbClr val="C00000"/>
                </a:solidFill>
                <a:latin typeface="휴먼모음T" pitchFamily="18" charset="-127"/>
                <a:ea typeface="휴먼모음T" pitchFamily="18" charset="-127"/>
              </a:rPr>
              <a:t>을 하자</a:t>
            </a:r>
            <a:r>
              <a:rPr lang="ko-KR" altLang="en-US" sz="140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라는 생각이 강했다</a:t>
            </a:r>
            <a:r>
              <a:rPr lang="en-US" altLang="ko-KR" sz="140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. </a:t>
            </a:r>
            <a:r>
              <a:rPr lang="ko-KR" altLang="en-US" sz="140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그래서 </a:t>
            </a:r>
            <a:r>
              <a:rPr lang="ko-KR" altLang="en-US" sz="1400" dirty="0">
                <a:solidFill>
                  <a:srgbClr val="C00000"/>
                </a:solidFill>
                <a:latin typeface="휴먼모음T" pitchFamily="18" charset="-127"/>
                <a:ea typeface="휴먼모음T" pitchFamily="18" charset="-127"/>
              </a:rPr>
              <a:t>학교를 다니면서</a:t>
            </a:r>
            <a:r>
              <a:rPr lang="ko-KR" altLang="en-US" sz="140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 틈틈이 </a:t>
            </a:r>
            <a:r>
              <a:rPr lang="ko-KR" altLang="en-US" sz="1600" dirty="0">
                <a:solidFill>
                  <a:srgbClr val="C00000"/>
                </a:solidFill>
                <a:latin typeface="휴먼모음T" pitchFamily="18" charset="-127"/>
                <a:ea typeface="휴먼모음T" pitchFamily="18" charset="-127"/>
              </a:rPr>
              <a:t>미용실에서 아르바이트를 시작</a:t>
            </a:r>
            <a:r>
              <a:rPr lang="ko-KR" altLang="en-US" sz="140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했고</a:t>
            </a:r>
            <a:r>
              <a:rPr lang="en-US" altLang="ko-KR" sz="140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40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이 일은 방학 중에도 계속 이어졌다</a:t>
            </a:r>
            <a:r>
              <a:rPr lang="en-US" altLang="ko-KR" sz="140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. </a:t>
            </a:r>
          </a:p>
          <a:p>
            <a:r>
              <a:rPr lang="ko-KR" altLang="en-US" sz="140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현장에 대한 두려움이 강했지만</a:t>
            </a:r>
            <a:r>
              <a:rPr lang="en-US" altLang="ko-KR" sz="140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40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교수님들께서 진솔하게 내 고민을 들어주셨고</a:t>
            </a:r>
            <a:r>
              <a:rPr lang="en-US" altLang="ko-KR" sz="140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</a:t>
            </a:r>
            <a:r>
              <a:rPr lang="ko-KR" altLang="en-US" sz="140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잘 할 수 있을 거라고 다독여주셨다</a:t>
            </a:r>
            <a:r>
              <a:rPr lang="en-US" altLang="ko-KR" sz="140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. </a:t>
            </a:r>
          </a:p>
          <a:p>
            <a:r>
              <a:rPr lang="ko-KR" altLang="en-US" sz="1400" dirty="0">
                <a:solidFill>
                  <a:srgbClr val="C00000"/>
                </a:solidFill>
                <a:latin typeface="휴먼모음T" pitchFamily="18" charset="-127"/>
                <a:ea typeface="휴먼모음T" pitchFamily="18" charset="-127"/>
              </a:rPr>
              <a:t>학교에서 학습한 </a:t>
            </a:r>
            <a:r>
              <a:rPr lang="ko-KR" altLang="en-US" sz="140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샴푸</a:t>
            </a:r>
            <a:r>
              <a:rPr lang="en-US" altLang="ko-KR" sz="140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400" dirty="0" err="1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블로</a:t>
            </a:r>
            <a:r>
              <a:rPr lang="ko-KR" altLang="en-US" sz="140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 드라이</a:t>
            </a:r>
            <a:r>
              <a:rPr lang="en-US" altLang="ko-KR" sz="140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40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고객 두상에 따른 스타일링</a:t>
            </a:r>
            <a:r>
              <a:rPr lang="en-US" altLang="ko-KR" sz="140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40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커트 기본 자세</a:t>
            </a:r>
            <a:r>
              <a:rPr lang="en-US" altLang="ko-KR" sz="140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40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고객 응대 등에 대한 </a:t>
            </a:r>
            <a:r>
              <a:rPr lang="ko-KR" altLang="en-US" sz="1400" dirty="0">
                <a:solidFill>
                  <a:srgbClr val="C00000"/>
                </a:solidFill>
                <a:latin typeface="휴먼모음T" pitchFamily="18" charset="-127"/>
                <a:ea typeface="휴먼모음T" pitchFamily="18" charset="-127"/>
              </a:rPr>
              <a:t>전문적인 지식 습득은 </a:t>
            </a:r>
            <a:r>
              <a:rPr lang="ko-KR" altLang="en-US" sz="1600" dirty="0">
                <a:solidFill>
                  <a:srgbClr val="C00000"/>
                </a:solidFill>
                <a:latin typeface="휴먼모음T" pitchFamily="18" charset="-127"/>
                <a:ea typeface="휴먼모음T" pitchFamily="18" charset="-127"/>
              </a:rPr>
              <a:t>현장에서 빠르게 적응</a:t>
            </a:r>
            <a:r>
              <a:rPr lang="ko-KR" altLang="en-US" sz="1400" dirty="0">
                <a:solidFill>
                  <a:srgbClr val="C00000"/>
                </a:solidFill>
                <a:latin typeface="휴먼모음T" pitchFamily="18" charset="-127"/>
                <a:ea typeface="휴먼모음T" pitchFamily="18" charset="-127"/>
              </a:rPr>
              <a:t>하는데 도움이 되었다</a:t>
            </a:r>
            <a:r>
              <a:rPr lang="en-US" altLang="ko-KR" sz="1400" dirty="0">
                <a:solidFill>
                  <a:srgbClr val="C00000"/>
                </a:solidFill>
                <a:latin typeface="휴먼모음T" pitchFamily="18" charset="-127"/>
                <a:ea typeface="휴먼모음T" pitchFamily="18" charset="-127"/>
              </a:rPr>
              <a:t>. </a:t>
            </a:r>
            <a:endParaRPr lang="ko-KR" altLang="en-US" sz="1400" dirty="0">
              <a:solidFill>
                <a:srgbClr val="C0000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3779912" y="987574"/>
            <a:ext cx="3714776" cy="714380"/>
          </a:xfrm>
          <a:prstGeom prst="roundRect">
            <a:avLst/>
          </a:prstGeom>
          <a:solidFill>
            <a:srgbClr val="B0CDEA"/>
          </a:solidFill>
          <a:ln>
            <a:solidFill>
              <a:srgbClr val="749BCA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현장근무와 학업을 동시에 </a:t>
            </a:r>
            <a:r>
              <a:rPr lang="en-US" altLang="ko-KR" sz="2000" b="1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!!!</a:t>
            </a:r>
            <a:endParaRPr lang="ko-KR" altLang="en-US" sz="2000" b="1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987574"/>
            <a:ext cx="915536" cy="915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589747" y="1903110"/>
            <a:ext cx="10727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latin typeface="휴먼모음T" pitchFamily="18" charset="-127"/>
                <a:ea typeface="휴먼모음T" pitchFamily="18" charset="-127"/>
              </a:rPr>
              <a:t>15</a:t>
            </a:r>
            <a:r>
              <a:rPr lang="ko-KR" altLang="en-US" sz="1200" dirty="0">
                <a:latin typeface="휴먼모음T" pitchFamily="18" charset="-127"/>
                <a:ea typeface="휴먼모음T" pitchFamily="18" charset="-127"/>
              </a:rPr>
              <a:t>학번 전성영</a:t>
            </a:r>
          </a:p>
        </p:txBody>
      </p:sp>
      <p:pic>
        <p:nvPicPr>
          <p:cNvPr id="8" name="그림 7" descr="그림2.png"/>
          <p:cNvPicPr>
            <a:picLocks noChangeAspect="1"/>
          </p:cNvPicPr>
          <p:nvPr/>
        </p:nvPicPr>
        <p:blipFill>
          <a:blip r:embed="rId3"/>
          <a:srcRect r="15870"/>
          <a:stretch>
            <a:fillRect/>
          </a:stretch>
        </p:blipFill>
        <p:spPr>
          <a:xfrm>
            <a:off x="3679889" y="2202944"/>
            <a:ext cx="4911890" cy="2683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996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221908"/>
            <a:ext cx="3600400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13.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졸업생 취업현황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899592" y="937263"/>
            <a:ext cx="5832770" cy="738664"/>
          </a:xfrm>
          <a:prstGeom prst="roundRect">
            <a:avLst/>
          </a:prstGeom>
          <a:gradFill flip="none" rotWithShape="1"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86988" y="1018054"/>
            <a:ext cx="5301236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50" dirty="0">
                <a:latin typeface="휴먼모음T" pitchFamily="18" charset="-127"/>
                <a:ea typeface="휴먼모음T" pitchFamily="18" charset="-127"/>
              </a:rPr>
              <a:t>순수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존액섹션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준오헤어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웰라코리아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박승철헤어스튜디오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리안헤어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뷰쎄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헤어바이반룬하우트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리차드프로헤어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최가을헤어드레서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채명신헤어박스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WT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메소드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쟈끄데샹주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헤어캇또</a:t>
            </a:r>
            <a:r>
              <a:rPr lang="ko-KR" altLang="en-US" sz="1050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뷰티클래스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헤어도쿄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프랑크프로트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>
                <a:latin typeface="휴먼모음T" pitchFamily="18" charset="-127"/>
                <a:ea typeface="휴먼모음T" pitchFamily="18" charset="-127"/>
              </a:rPr>
              <a:t>세종 등 다수</a:t>
            </a:r>
          </a:p>
        </p:txBody>
      </p:sp>
      <p:sp>
        <p:nvSpPr>
          <p:cNvPr id="8" name="矩形 36"/>
          <p:cNvSpPr/>
          <p:nvPr/>
        </p:nvSpPr>
        <p:spPr>
          <a:xfrm>
            <a:off x="5652120" y="1018054"/>
            <a:ext cx="3203848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미용실 창업</a:t>
            </a:r>
            <a:endParaRPr lang="en-US" altLang="ko-KR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r"/>
            <a:r>
              <a:rPr lang="ko-KR" altLang="en-US" b="1" dirty="0">
                <a:solidFill>
                  <a:srgbClr val="2FC9FF"/>
                </a:solidFill>
                <a:latin typeface="휴먼모음T" pitchFamily="18" charset="-127"/>
                <a:ea typeface="휴먼모음T" pitchFamily="18" charset="-127"/>
              </a:rPr>
              <a:t>화장품 회사 연구원</a:t>
            </a:r>
            <a:endParaRPr lang="en-US" altLang="ko-KR" b="1" dirty="0">
              <a:solidFill>
                <a:srgbClr val="2FC9FF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r"/>
            <a:r>
              <a:rPr lang="ko-KR" altLang="en-US" b="1" dirty="0" err="1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헤어디자이너</a:t>
            </a:r>
            <a:endParaRPr lang="en-US" altLang="ko-KR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r"/>
            <a:r>
              <a:rPr lang="ko-KR" altLang="en-US" b="1" dirty="0" err="1">
                <a:solidFill>
                  <a:srgbClr val="2FC9FF"/>
                </a:solidFill>
                <a:latin typeface="휴먼모음T" pitchFamily="18" charset="-127"/>
                <a:ea typeface="휴먼모음T" pitchFamily="18" charset="-127"/>
              </a:rPr>
              <a:t>웨딩</a:t>
            </a:r>
            <a:r>
              <a:rPr lang="ko-KR" altLang="en-US" b="1" dirty="0">
                <a:solidFill>
                  <a:srgbClr val="2FC9FF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b="1" dirty="0" err="1">
                <a:solidFill>
                  <a:srgbClr val="2FC9FF"/>
                </a:solidFill>
                <a:latin typeface="휴먼모음T" pitchFamily="18" charset="-127"/>
                <a:ea typeface="휴먼모음T" pitchFamily="18" charset="-127"/>
              </a:rPr>
              <a:t>샵</a:t>
            </a:r>
            <a:r>
              <a:rPr lang="ko-KR" altLang="en-US" b="1" dirty="0">
                <a:solidFill>
                  <a:srgbClr val="2FC9FF"/>
                </a:solidFill>
                <a:latin typeface="휴먼모음T" pitchFamily="18" charset="-127"/>
                <a:ea typeface="휴먼모음T" pitchFamily="18" charset="-127"/>
              </a:rPr>
              <a:t> 매니저</a:t>
            </a:r>
            <a:endParaRPr lang="en-US" altLang="ko-KR" b="1" dirty="0">
              <a:solidFill>
                <a:srgbClr val="2FC9FF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r"/>
            <a:r>
              <a:rPr lang="ko-KR" altLang="en-US" b="1" dirty="0" err="1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뷰티전문샵</a:t>
            </a:r>
            <a:r>
              <a:rPr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CEO</a:t>
            </a:r>
          </a:p>
          <a:p>
            <a:pPr algn="r"/>
            <a:r>
              <a:rPr lang="ko-KR" altLang="en-US" b="1" dirty="0" err="1">
                <a:solidFill>
                  <a:srgbClr val="2FC9FF"/>
                </a:solidFill>
                <a:latin typeface="휴먼모음T" pitchFamily="18" charset="-127"/>
                <a:ea typeface="휴먼모음T" pitchFamily="18" charset="-127"/>
              </a:rPr>
              <a:t>뷰티</a:t>
            </a:r>
            <a:r>
              <a:rPr lang="ko-KR" altLang="en-US" b="1" dirty="0">
                <a:solidFill>
                  <a:srgbClr val="2FC9FF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b="1" dirty="0" err="1">
                <a:solidFill>
                  <a:srgbClr val="2FC9FF"/>
                </a:solidFill>
                <a:latin typeface="휴먼모음T" pitchFamily="18" charset="-127"/>
                <a:ea typeface="휴먼모음T" pitchFamily="18" charset="-127"/>
              </a:rPr>
              <a:t>유투버</a:t>
            </a:r>
            <a:r>
              <a:rPr lang="ko-KR" altLang="en-US" b="1" dirty="0">
                <a:solidFill>
                  <a:srgbClr val="2FC9FF"/>
                </a:solidFill>
                <a:latin typeface="휴먼모음T" pitchFamily="18" charset="-127"/>
                <a:ea typeface="휴먼모음T" pitchFamily="18" charset="-127"/>
              </a:rPr>
              <a:t> 운영자</a:t>
            </a:r>
            <a:endParaRPr lang="en-US" altLang="ko-KR" b="1" dirty="0">
              <a:solidFill>
                <a:srgbClr val="2FC9FF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r"/>
            <a:r>
              <a:rPr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교육강사</a:t>
            </a:r>
            <a:r>
              <a:rPr lang="en-US" altLang="ko-KR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/</a:t>
            </a:r>
            <a:r>
              <a:rPr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교수</a:t>
            </a:r>
            <a:r>
              <a:rPr lang="en-US" altLang="ko-KR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/</a:t>
            </a:r>
            <a:r>
              <a:rPr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교사</a:t>
            </a:r>
            <a:endParaRPr lang="en-US" altLang="ko-KR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r"/>
            <a:r>
              <a:rPr lang="ko-KR" altLang="en-US" b="1" dirty="0" err="1">
                <a:solidFill>
                  <a:srgbClr val="2FC9FF"/>
                </a:solidFill>
                <a:latin typeface="휴먼모음T" pitchFamily="18" charset="-127"/>
                <a:ea typeface="휴먼모음T" pitchFamily="18" charset="-127"/>
              </a:rPr>
              <a:t>뷰티</a:t>
            </a:r>
            <a:r>
              <a:rPr lang="ko-KR" altLang="en-US" b="1" dirty="0">
                <a:solidFill>
                  <a:srgbClr val="2FC9FF"/>
                </a:solidFill>
                <a:latin typeface="휴먼모음T" pitchFamily="18" charset="-127"/>
                <a:ea typeface="휴먼모음T" pitchFamily="18" charset="-127"/>
              </a:rPr>
              <a:t> 잡지 저널리스트</a:t>
            </a:r>
            <a:endParaRPr lang="en-US" altLang="ko-KR" b="1" dirty="0">
              <a:solidFill>
                <a:srgbClr val="2FC9FF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r"/>
            <a:r>
              <a:rPr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화장품 브랜드 매니저</a:t>
            </a:r>
            <a:endParaRPr lang="en-US" altLang="ko-KR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r"/>
            <a:r>
              <a:rPr lang="ko-KR" altLang="en-US" b="1" dirty="0">
                <a:solidFill>
                  <a:srgbClr val="2FC9FF"/>
                </a:solidFill>
                <a:latin typeface="휴먼모음T" pitchFamily="18" charset="-127"/>
                <a:ea typeface="휴먼모음T" pitchFamily="18" charset="-127"/>
              </a:rPr>
              <a:t>메이크업아티스트</a:t>
            </a:r>
            <a:endParaRPr lang="en-US" altLang="ko-KR" b="1" dirty="0">
              <a:solidFill>
                <a:srgbClr val="2FC9FF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r"/>
            <a:r>
              <a:rPr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피부관리사</a:t>
            </a:r>
            <a:endParaRPr lang="en-US" altLang="ko-KR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r"/>
            <a:r>
              <a:rPr lang="ko-KR" altLang="en-US" b="1" dirty="0">
                <a:solidFill>
                  <a:srgbClr val="2FC9FF"/>
                </a:solidFill>
                <a:latin typeface="휴먼모음T" pitchFamily="18" charset="-127"/>
                <a:ea typeface="휴먼모음T" pitchFamily="18" charset="-127"/>
              </a:rPr>
              <a:t>네일 아티스트</a:t>
            </a:r>
            <a:endParaRPr lang="en-US" altLang="ko-KR" b="1" dirty="0">
              <a:solidFill>
                <a:srgbClr val="2FC9FF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r"/>
            <a:r>
              <a:rPr lang="ko-KR" altLang="en-US" sz="1400" b="1" dirty="0">
                <a:solidFill>
                  <a:srgbClr val="0066FF"/>
                </a:solidFill>
                <a:latin typeface="휴먼모음T" pitchFamily="18" charset="-127"/>
                <a:ea typeface="휴먼모음T" pitchFamily="18" charset="-127"/>
              </a:rPr>
              <a:t>외 다양한 직업</a:t>
            </a:r>
            <a:endParaRPr lang="en-US" altLang="zh-CN" sz="1400" b="1" dirty="0">
              <a:solidFill>
                <a:srgbClr val="0066FF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r"/>
            <a:r>
              <a:rPr lang="en-US" altLang="ko-KR" b="1" dirty="0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endParaRPr lang="en-US" altLang="zh-CN" b="1" dirty="0">
              <a:solidFill>
                <a:srgbClr val="00B05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899592" y="1854547"/>
            <a:ext cx="5832770" cy="559053"/>
          </a:xfrm>
          <a:prstGeom prst="roundRect">
            <a:avLst/>
          </a:prstGeom>
          <a:gradFill flip="none" rotWithShape="1"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86988" y="1937459"/>
            <a:ext cx="53285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50" dirty="0">
                <a:latin typeface="휴먼모음T" pitchFamily="18" charset="-127"/>
                <a:ea typeface="휴먼모음T" pitchFamily="18" charset="-127"/>
              </a:rPr>
              <a:t>약손명가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황후예가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끌리메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>
                <a:latin typeface="휴먼모음T" pitchFamily="18" charset="-127"/>
                <a:ea typeface="휴먼모음T" pitchFamily="18" charset="-127"/>
              </a:rPr>
              <a:t>스킨포유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얼짱몸짱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스파휴리제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>
                <a:latin typeface="휴먼모음T" pitchFamily="18" charset="-127"/>
                <a:ea typeface="휴먼모음T" pitchFamily="18" charset="-127"/>
              </a:rPr>
              <a:t>코리아나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예지미</a:t>
            </a:r>
            <a:r>
              <a:rPr lang="ko-KR" altLang="en-US" sz="1050" dirty="0">
                <a:latin typeface="휴먼모음T" pitchFamily="18" charset="-127"/>
                <a:ea typeface="휴먼모음T" pitchFamily="18" charset="-127"/>
              </a:rPr>
              <a:t> 피부과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>
                <a:latin typeface="휴먼모음T" pitchFamily="18" charset="-127"/>
                <a:ea typeface="휴먼모음T" pitchFamily="18" charset="-127"/>
              </a:rPr>
              <a:t>광주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SM</a:t>
            </a:r>
            <a:r>
              <a:rPr lang="ko-KR" altLang="en-US" sz="1050" dirty="0">
                <a:latin typeface="휴먼모음T" pitchFamily="18" charset="-127"/>
                <a:ea typeface="휴먼모음T" pitchFamily="18" charset="-127"/>
              </a:rPr>
              <a:t>성형외과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LK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메디피아한방병원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아모레퍼시픽</a:t>
            </a:r>
            <a:r>
              <a:rPr lang="ko-KR" altLang="en-US" sz="1050" dirty="0">
                <a:latin typeface="휴먼모음T" pitchFamily="18" charset="-127"/>
                <a:ea typeface="휴먼모음T" pitchFamily="18" charset="-127"/>
              </a:rPr>
              <a:t> 등 다수</a:t>
            </a:r>
          </a:p>
        </p:txBody>
      </p:sp>
      <p:sp>
        <p:nvSpPr>
          <p:cNvPr id="13" name="모서리가 둥근 직사각형 12"/>
          <p:cNvSpPr/>
          <p:nvPr/>
        </p:nvSpPr>
        <p:spPr>
          <a:xfrm>
            <a:off x="899592" y="2731671"/>
            <a:ext cx="5832770" cy="597526"/>
          </a:xfrm>
          <a:prstGeom prst="roundRect">
            <a:avLst/>
          </a:prstGeom>
          <a:gradFill flip="none" rotWithShape="1"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286988" y="2822685"/>
            <a:ext cx="53285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아모레퍼시픽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LG</a:t>
            </a:r>
            <a:r>
              <a:rPr lang="ko-KR" altLang="en-US" sz="1050" dirty="0">
                <a:latin typeface="휴먼모음T" pitchFamily="18" charset="-127"/>
                <a:ea typeface="휴먼모음T" pitchFamily="18" charset="-127"/>
              </a:rPr>
              <a:t>생활건강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>
                <a:latin typeface="휴먼모음T" pitchFamily="18" charset="-127"/>
                <a:ea typeface="휴먼모음T" pitchFamily="18" charset="-127"/>
              </a:rPr>
              <a:t>코리아아트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>
                <a:latin typeface="휴먼모음T" pitchFamily="18" charset="-127"/>
                <a:ea typeface="휴먼모음T" pitchFamily="18" charset="-127"/>
              </a:rPr>
              <a:t>맥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바이미가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정샘물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이경민포레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가미수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두솔뷰티샵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크리오란</a:t>
            </a:r>
            <a:r>
              <a:rPr lang="ko-KR" altLang="en-US" sz="1050" dirty="0">
                <a:latin typeface="휴먼모음T" pitchFamily="18" charset="-127"/>
                <a:ea typeface="휴먼모음T" pitchFamily="18" charset="-127"/>
              </a:rPr>
              <a:t> 코리아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하야로비</a:t>
            </a:r>
            <a:r>
              <a:rPr lang="ko-KR" altLang="en-US" sz="1050" dirty="0">
                <a:latin typeface="휴먼모음T" pitchFamily="18" charset="-127"/>
                <a:ea typeface="휴먼모음T" pitchFamily="18" charset="-127"/>
              </a:rPr>
              <a:t> 등 다수</a:t>
            </a:r>
          </a:p>
        </p:txBody>
      </p:sp>
      <p:sp>
        <p:nvSpPr>
          <p:cNvPr id="18" name="모서리가 둥근 직사각형 17"/>
          <p:cNvSpPr/>
          <p:nvPr/>
        </p:nvSpPr>
        <p:spPr>
          <a:xfrm>
            <a:off x="899591" y="3575916"/>
            <a:ext cx="5832771" cy="597526"/>
          </a:xfrm>
          <a:prstGeom prst="roundRect">
            <a:avLst/>
          </a:prstGeom>
          <a:gradFill flip="none" rotWithShape="1"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312598" y="3680848"/>
            <a:ext cx="53285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까미네일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송정아네일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한스네일아뜰리에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네일에끌라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네일톤즈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까사벨레네일샵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나는꽃이랍니다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네일샵</a:t>
            </a:r>
            <a:r>
              <a:rPr lang="ko-KR" altLang="en-US" sz="1050" dirty="0">
                <a:latin typeface="휴먼모음T" pitchFamily="18" charset="-127"/>
                <a:ea typeface="휴먼모음T" pitchFamily="18" charset="-127"/>
              </a:rPr>
              <a:t> 등 다수</a:t>
            </a:r>
          </a:p>
        </p:txBody>
      </p:sp>
      <p:sp>
        <p:nvSpPr>
          <p:cNvPr id="3" name="하트 2"/>
          <p:cNvSpPr/>
          <p:nvPr/>
        </p:nvSpPr>
        <p:spPr>
          <a:xfrm>
            <a:off x="412192" y="959614"/>
            <a:ext cx="838567" cy="724139"/>
          </a:xfrm>
          <a:prstGeom prst="hear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577196" y="1149386"/>
            <a:ext cx="6093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헤어</a:t>
            </a:r>
          </a:p>
        </p:txBody>
      </p:sp>
      <p:sp>
        <p:nvSpPr>
          <p:cNvPr id="21" name="하트 20"/>
          <p:cNvSpPr/>
          <p:nvPr/>
        </p:nvSpPr>
        <p:spPr>
          <a:xfrm>
            <a:off x="407046" y="1785340"/>
            <a:ext cx="838567" cy="724139"/>
          </a:xfrm>
          <a:prstGeom prst="hear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하트 21"/>
          <p:cNvSpPr/>
          <p:nvPr/>
        </p:nvSpPr>
        <p:spPr>
          <a:xfrm>
            <a:off x="407045" y="2680628"/>
            <a:ext cx="838567" cy="724139"/>
          </a:xfrm>
          <a:prstGeom prst="hear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하트 22"/>
          <p:cNvSpPr/>
          <p:nvPr/>
        </p:nvSpPr>
        <p:spPr>
          <a:xfrm>
            <a:off x="417498" y="3552885"/>
            <a:ext cx="838567" cy="724139"/>
          </a:xfrm>
          <a:prstGeom prst="hear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577196" y="1988079"/>
            <a:ext cx="6093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피부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17498" y="2866873"/>
            <a:ext cx="9329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메이크업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84590" y="3757792"/>
            <a:ext cx="6093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네일</a:t>
            </a:r>
          </a:p>
        </p:txBody>
      </p:sp>
      <p:sp>
        <p:nvSpPr>
          <p:cNvPr id="24" name="모서리가 둥근 직사각형 23"/>
          <p:cNvSpPr/>
          <p:nvPr/>
        </p:nvSpPr>
        <p:spPr>
          <a:xfrm>
            <a:off x="899592" y="4407214"/>
            <a:ext cx="5832770" cy="597526"/>
          </a:xfrm>
          <a:prstGeom prst="roundRect">
            <a:avLst/>
          </a:prstGeom>
          <a:gradFill flip="none" rotWithShape="1"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5" name="하트 24"/>
          <p:cNvSpPr/>
          <p:nvPr/>
        </p:nvSpPr>
        <p:spPr>
          <a:xfrm>
            <a:off x="421446" y="4355318"/>
            <a:ext cx="838567" cy="724139"/>
          </a:xfrm>
          <a:prstGeom prst="hear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507067" y="4565479"/>
            <a:ext cx="73854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화장품</a:t>
            </a:r>
            <a:endParaRPr lang="ko-KR" altLang="en-US" sz="1600" b="1" dirty="0">
              <a:solidFill>
                <a:schemeClr val="tx2">
                  <a:lumMod val="50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267280" y="4511318"/>
            <a:ext cx="53285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한국콜마</a:t>
            </a:r>
            <a:r>
              <a:rPr lang="ko-KR" altLang="en-US" sz="1050" dirty="0">
                <a:latin typeface="휴먼모음T" pitchFamily="18" charset="-127"/>
                <a:ea typeface="휴먼모음T" pitchFamily="18" charset="-127"/>
              </a:rPr>
              <a:t>㈜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>
                <a:latin typeface="휴먼모음T" pitchFamily="18" charset="-127"/>
                <a:ea typeface="휴먼모음T" pitchFamily="18" charset="-127"/>
              </a:rPr>
              <a:t>㈜</a:t>
            </a:r>
            <a:r>
              <a:rPr lang="en-US" altLang="ko-KR" sz="1050" dirty="0" err="1">
                <a:latin typeface="휴먼모음T" pitchFamily="18" charset="-127"/>
                <a:ea typeface="휴먼모음T" pitchFamily="18" charset="-127"/>
              </a:rPr>
              <a:t>lg</a:t>
            </a:r>
            <a:r>
              <a:rPr lang="ko-KR" altLang="en-US" sz="1050" dirty="0">
                <a:latin typeface="휴먼모음T" pitchFamily="18" charset="-127"/>
                <a:ea typeface="휴먼모음T" pitchFamily="18" charset="-127"/>
              </a:rPr>
              <a:t>생활건강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>
                <a:latin typeface="휴먼모음T" pitchFamily="18" charset="-127"/>
                <a:ea typeface="휴먼모음T" pitchFamily="18" charset="-127"/>
              </a:rPr>
              <a:t>㈜코디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>
                <a:latin typeface="휴먼모음T" pitchFamily="18" charset="-127"/>
                <a:ea typeface="휴먼모음T" pitchFamily="18" charset="-127"/>
              </a:rPr>
              <a:t>㈜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하나코스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>
                <a:latin typeface="휴먼모음T" pitchFamily="18" charset="-127"/>
                <a:ea typeface="휴먼모음T" pitchFamily="18" charset="-127"/>
              </a:rPr>
              <a:t>㈜미네랄하우스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>
                <a:latin typeface="휴먼모음T" pitchFamily="18" charset="-127"/>
                <a:ea typeface="휴먼모음T" pitchFamily="18" charset="-127"/>
              </a:rPr>
              <a:t>㈜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메디셀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>
                <a:latin typeface="휴먼모음T" pitchFamily="18" charset="-127"/>
                <a:ea typeface="휴먼모음T" pitchFamily="18" charset="-127"/>
              </a:rPr>
              <a:t>㈜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에코케이션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</a:p>
          <a:p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ACC</a:t>
            </a:r>
            <a:r>
              <a:rPr lang="ko-KR" altLang="en-US" sz="1050" dirty="0">
                <a:latin typeface="휴먼모음T" pitchFamily="18" charset="-127"/>
                <a:ea typeface="휴먼모음T" pitchFamily="18" charset="-127"/>
              </a:rPr>
              <a:t>㈜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의약외품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>
                <a:latin typeface="휴먼모음T" pitchFamily="18" charset="-127"/>
                <a:ea typeface="휴먼모음T" pitchFamily="18" charset="-127"/>
              </a:rPr>
              <a:t>㈜ 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스킨이데아</a:t>
            </a:r>
            <a:r>
              <a:rPr lang="en-US" altLang="ko-KR" sz="105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>
                <a:latin typeface="휴먼모음T" pitchFamily="18" charset="-127"/>
                <a:ea typeface="휴먼모음T" pitchFamily="18" charset="-127"/>
              </a:rPr>
              <a:t>㈜</a:t>
            </a:r>
            <a:r>
              <a:rPr lang="ko-KR" altLang="en-US" sz="1050" dirty="0" err="1">
                <a:latin typeface="휴먼모음T" pitchFamily="18" charset="-127"/>
                <a:ea typeface="휴먼모음T" pitchFamily="18" charset="-127"/>
              </a:rPr>
              <a:t>퓨리생</a:t>
            </a:r>
            <a:r>
              <a:rPr lang="ko-KR" altLang="en-US" sz="1050" dirty="0">
                <a:latin typeface="휴먼모음T" pitchFamily="18" charset="-127"/>
                <a:ea typeface="휴먼모음T" pitchFamily="18" charset="-127"/>
              </a:rPr>
              <a:t> 등 다수</a:t>
            </a:r>
          </a:p>
        </p:txBody>
      </p:sp>
    </p:spTree>
    <p:extLst>
      <p:ext uri="{BB962C8B-B14F-4D97-AF65-F5344CB8AC3E}">
        <p14:creationId xmlns:p14="http://schemas.microsoft.com/office/powerpoint/2010/main" val="4034409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221908"/>
            <a:ext cx="3600400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13.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졸업생 취업현황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4" name="矩形 36"/>
          <p:cNvSpPr/>
          <p:nvPr/>
        </p:nvSpPr>
        <p:spPr>
          <a:xfrm>
            <a:off x="5449778" y="1120508"/>
            <a:ext cx="3203848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b="1" dirty="0" err="1">
                <a:solidFill>
                  <a:srgbClr val="2FC9FF"/>
                </a:solidFill>
                <a:latin typeface="휴먼모음T" pitchFamily="18" charset="-127"/>
                <a:ea typeface="휴먼모음T" pitchFamily="18" charset="-127"/>
              </a:rPr>
              <a:t>헤어클리닉전문가</a:t>
            </a:r>
            <a:endParaRPr lang="en-US" altLang="ko-KR" b="1" dirty="0">
              <a:solidFill>
                <a:srgbClr val="2FC9FF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r"/>
            <a:r>
              <a:rPr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헤어스타일리스트</a:t>
            </a:r>
            <a:endParaRPr lang="en-US" altLang="ko-KR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r"/>
            <a:r>
              <a:rPr lang="ko-KR" altLang="en-US" b="1" dirty="0">
                <a:solidFill>
                  <a:srgbClr val="2FC9FF"/>
                </a:solidFill>
                <a:latin typeface="휴먼모음T" pitchFamily="18" charset="-127"/>
                <a:ea typeface="휴먼모음T" pitchFamily="18" charset="-127"/>
              </a:rPr>
              <a:t>다이어트프로그래머</a:t>
            </a:r>
            <a:endParaRPr lang="en-US" altLang="ko-KR" b="1" dirty="0">
              <a:solidFill>
                <a:srgbClr val="2FC9FF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r"/>
            <a:r>
              <a:rPr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이미지 컨설턴트</a:t>
            </a:r>
            <a:endParaRPr lang="en-US" altLang="ko-KR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r"/>
            <a:r>
              <a:rPr lang="ko-KR" altLang="en-US" b="1" dirty="0">
                <a:solidFill>
                  <a:srgbClr val="2FC9FF"/>
                </a:solidFill>
                <a:latin typeface="휴먼모음T" pitchFamily="18" charset="-127"/>
                <a:ea typeface="휴먼모음T" pitchFamily="18" charset="-127"/>
              </a:rPr>
              <a:t>분장사</a:t>
            </a:r>
            <a:endParaRPr lang="en-US" altLang="ko-KR" b="1" dirty="0">
              <a:solidFill>
                <a:srgbClr val="2FC9FF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r"/>
            <a:r>
              <a:rPr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미용실기교사</a:t>
            </a:r>
            <a:endParaRPr lang="en-US" altLang="ko-KR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r"/>
            <a:r>
              <a:rPr lang="ko-KR" altLang="en-US" b="1" dirty="0" err="1">
                <a:solidFill>
                  <a:srgbClr val="2FC9FF"/>
                </a:solidFill>
                <a:latin typeface="휴먼모음T" pitchFamily="18" charset="-127"/>
                <a:ea typeface="휴먼모음T" pitchFamily="18" charset="-127"/>
              </a:rPr>
              <a:t>발관리사</a:t>
            </a:r>
            <a:endParaRPr lang="en-US" altLang="ko-KR" b="1" dirty="0">
              <a:solidFill>
                <a:srgbClr val="2FC9FF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r"/>
            <a:r>
              <a:rPr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미용컨설턴트</a:t>
            </a:r>
            <a:endParaRPr lang="en-US" altLang="ko-KR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r"/>
            <a:r>
              <a:rPr lang="ko-KR" altLang="en-US" b="1" dirty="0">
                <a:solidFill>
                  <a:srgbClr val="2FC9FF"/>
                </a:solidFill>
                <a:latin typeface="휴먼모음T" pitchFamily="18" charset="-127"/>
                <a:ea typeface="휴먼모음T" pitchFamily="18" charset="-127"/>
              </a:rPr>
              <a:t>병원코디네이터</a:t>
            </a:r>
            <a:endParaRPr lang="en-US" altLang="ko-KR" b="1" dirty="0">
              <a:solidFill>
                <a:srgbClr val="2FC9FF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r"/>
            <a:r>
              <a:rPr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미용잡지 에디터</a:t>
            </a:r>
            <a:endParaRPr lang="en-US" altLang="ko-KR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r"/>
            <a:r>
              <a:rPr lang="ko-KR" altLang="en-US" b="1" dirty="0">
                <a:solidFill>
                  <a:srgbClr val="2FC9FF"/>
                </a:solidFill>
                <a:latin typeface="휴먼모음T" pitchFamily="18" charset="-127"/>
                <a:ea typeface="휴먼모음T" pitchFamily="18" charset="-127"/>
              </a:rPr>
              <a:t>미용제품교육강사</a:t>
            </a:r>
            <a:endParaRPr lang="en-US" altLang="ko-KR" b="1" dirty="0">
              <a:solidFill>
                <a:srgbClr val="2FC9FF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r"/>
            <a:r>
              <a:rPr lang="ko-KR" altLang="en-US" b="1" dirty="0" err="1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헤어컬러전문가</a:t>
            </a:r>
            <a:endParaRPr lang="en-US" altLang="ko-KR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r"/>
            <a:r>
              <a:rPr lang="ko-KR" altLang="en-US" sz="1400" b="1" dirty="0">
                <a:solidFill>
                  <a:srgbClr val="2FC9FF"/>
                </a:solidFill>
                <a:latin typeface="휴먼모음T" pitchFamily="18" charset="-127"/>
                <a:ea typeface="휴먼모음T" pitchFamily="18" charset="-127"/>
              </a:rPr>
              <a:t>외 다양한 직업 </a:t>
            </a:r>
            <a:endParaRPr lang="en-US" altLang="zh-CN" sz="1400" b="1" dirty="0">
              <a:solidFill>
                <a:srgbClr val="2FC9FF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r"/>
            <a:r>
              <a:rPr lang="en-US" altLang="ko-KR" b="1" dirty="0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endParaRPr lang="en-US" altLang="zh-CN" b="1" dirty="0">
              <a:solidFill>
                <a:srgbClr val="00B05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971600" y="1131590"/>
            <a:ext cx="5832770" cy="738664"/>
          </a:xfrm>
          <a:prstGeom prst="roundRect">
            <a:avLst/>
          </a:prstGeom>
          <a:gradFill flip="none" rotWithShape="1"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2">
                  <a:lumMod val="50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53916" y="1212379"/>
            <a:ext cx="5214423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전남 </a:t>
            </a:r>
            <a:r>
              <a:rPr lang="ko-KR" altLang="en-US" sz="1050" dirty="0" err="1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미용고</a:t>
            </a:r>
            <a:r>
              <a:rPr lang="en-US" altLang="ko-KR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인천 산업정보고</a:t>
            </a:r>
            <a:r>
              <a:rPr lang="en-US" altLang="ko-KR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강릉 </a:t>
            </a:r>
            <a:r>
              <a:rPr lang="ko-KR" altLang="en-US" sz="1050" dirty="0" err="1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정보공업고</a:t>
            </a:r>
            <a:r>
              <a:rPr lang="en-US" altLang="ko-KR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경북생활과학고</a:t>
            </a:r>
            <a:r>
              <a:rPr lang="en-US" altLang="ko-KR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충주 </a:t>
            </a:r>
            <a:r>
              <a:rPr lang="ko-KR" altLang="en-US" sz="1050" dirty="0" err="1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한림고</a:t>
            </a:r>
            <a:r>
              <a:rPr lang="en-US" altLang="ko-KR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대구 산업학교</a:t>
            </a:r>
            <a:r>
              <a:rPr lang="en-US" altLang="ko-KR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한국뷰티고</a:t>
            </a:r>
            <a:r>
              <a:rPr lang="en-US" altLang="ko-KR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울산 </a:t>
            </a:r>
            <a:r>
              <a:rPr lang="ko-KR" altLang="en-US" sz="1050" dirty="0" err="1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미용예술고</a:t>
            </a:r>
            <a:r>
              <a:rPr lang="en-US" altLang="ko-KR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인천생활과학고</a:t>
            </a:r>
            <a:r>
              <a:rPr lang="en-US" altLang="ko-KR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서울 </a:t>
            </a:r>
            <a:r>
              <a:rPr lang="ko-KR" altLang="en-US" sz="1050" dirty="0" err="1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아현산업고</a:t>
            </a:r>
            <a:r>
              <a:rPr lang="en-US" altLang="ko-KR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충주 </a:t>
            </a:r>
            <a:r>
              <a:rPr lang="ko-KR" altLang="en-US" sz="1050" dirty="0" err="1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농업고</a:t>
            </a:r>
            <a:r>
              <a:rPr lang="en-US" altLang="ko-KR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동아래미래과학고</a:t>
            </a:r>
            <a:r>
              <a:rPr lang="en-US" altLang="ko-KR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서울 </a:t>
            </a:r>
            <a:r>
              <a:rPr lang="ko-KR" altLang="en-US" sz="1050" dirty="0" err="1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종로산업고</a:t>
            </a:r>
            <a:r>
              <a:rPr lang="ko-KR" altLang="en-US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 등 다수</a:t>
            </a:r>
          </a:p>
        </p:txBody>
      </p:sp>
      <p:sp>
        <p:nvSpPr>
          <p:cNvPr id="9" name="모서리가 둥근 직사각형 8"/>
          <p:cNvSpPr/>
          <p:nvPr/>
        </p:nvSpPr>
        <p:spPr>
          <a:xfrm>
            <a:off x="935569" y="2389249"/>
            <a:ext cx="5832770" cy="738664"/>
          </a:xfrm>
          <a:prstGeom prst="roundRect">
            <a:avLst/>
          </a:prstGeom>
          <a:gradFill flip="none" rotWithShape="1"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2">
                  <a:lumMod val="50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3980" y="2488048"/>
            <a:ext cx="5214423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중앙미용전문학교</a:t>
            </a:r>
            <a:r>
              <a:rPr lang="en-US" altLang="ko-KR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MBC</a:t>
            </a:r>
            <a:r>
              <a:rPr lang="ko-KR" altLang="en-US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아카데미</a:t>
            </a:r>
            <a:r>
              <a:rPr lang="en-US" altLang="ko-KR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SBS</a:t>
            </a:r>
            <a:r>
              <a:rPr lang="ko-KR" altLang="en-US" sz="1050" dirty="0" err="1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아카데미뷰티스쿨</a:t>
            </a:r>
            <a:r>
              <a:rPr lang="en-US" altLang="ko-KR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수빈아카데미</a:t>
            </a:r>
            <a:r>
              <a:rPr lang="en-US" altLang="ko-KR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아름다운사람들</a:t>
            </a:r>
            <a:r>
              <a:rPr lang="en-US" altLang="ko-KR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크리스챤쇼보</a:t>
            </a:r>
            <a:r>
              <a:rPr lang="en-US" altLang="ko-KR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보니따</a:t>
            </a:r>
            <a:r>
              <a:rPr lang="ko-KR" altLang="en-US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 미용학원</a:t>
            </a:r>
            <a:r>
              <a:rPr lang="en-US" altLang="ko-KR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아뜰리에</a:t>
            </a:r>
            <a:r>
              <a:rPr lang="ko-KR" altLang="en-US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1050" dirty="0" err="1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뷰티미용학원</a:t>
            </a:r>
            <a:r>
              <a:rPr lang="en-US" altLang="ko-KR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뷰티인미용학원</a:t>
            </a:r>
            <a:r>
              <a:rPr lang="en-US" altLang="ko-KR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 err="1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겟잇뷰티</a:t>
            </a:r>
            <a:r>
              <a:rPr lang="ko-KR" altLang="en-US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아카데미</a:t>
            </a:r>
            <a:r>
              <a:rPr lang="en-US" altLang="ko-KR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YZ </a:t>
            </a:r>
            <a:r>
              <a:rPr lang="en-US" altLang="ko-KR" sz="1050" dirty="0" err="1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beautytainment</a:t>
            </a:r>
            <a:r>
              <a:rPr lang="en-US" altLang="ko-KR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등 다수</a:t>
            </a:r>
          </a:p>
        </p:txBody>
      </p:sp>
      <p:sp>
        <p:nvSpPr>
          <p:cNvPr id="13" name="모서리가 둥근 직사각형 12"/>
          <p:cNvSpPr/>
          <p:nvPr/>
        </p:nvSpPr>
        <p:spPr>
          <a:xfrm>
            <a:off x="971600" y="3773163"/>
            <a:ext cx="5832770" cy="738664"/>
          </a:xfrm>
          <a:prstGeom prst="roundRect">
            <a:avLst/>
          </a:prstGeom>
          <a:gradFill flip="none" rotWithShape="1"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2">
                  <a:lumMod val="50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553916" y="4015537"/>
            <a:ext cx="521442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광주여자대학교 일반대학원 미용과학과</a:t>
            </a:r>
            <a:r>
              <a:rPr lang="en-US" altLang="ko-KR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광주여자대학교 교육대학원 미용교육전공</a:t>
            </a:r>
            <a:r>
              <a:rPr lang="en-US" altLang="ko-KR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05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그 외 기타</a:t>
            </a:r>
          </a:p>
        </p:txBody>
      </p:sp>
      <p:sp>
        <p:nvSpPr>
          <p:cNvPr id="18" name="하트 17"/>
          <p:cNvSpPr/>
          <p:nvPr/>
        </p:nvSpPr>
        <p:spPr>
          <a:xfrm>
            <a:off x="516285" y="1123836"/>
            <a:ext cx="838567" cy="724139"/>
          </a:xfrm>
          <a:prstGeom prst="hear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377164" y="1237477"/>
            <a:ext cx="111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>
                <a:latin typeface="휴먼모음T" pitchFamily="18" charset="-127"/>
                <a:ea typeface="휴먼모음T" pitchFamily="18" charset="-127"/>
              </a:rPr>
              <a:t>고등학교 교사</a:t>
            </a:r>
          </a:p>
        </p:txBody>
      </p:sp>
      <p:sp>
        <p:nvSpPr>
          <p:cNvPr id="19" name="하트 18"/>
          <p:cNvSpPr/>
          <p:nvPr/>
        </p:nvSpPr>
        <p:spPr>
          <a:xfrm>
            <a:off x="516285" y="2398238"/>
            <a:ext cx="838567" cy="724139"/>
          </a:xfrm>
          <a:prstGeom prst="hear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378875" y="2607311"/>
            <a:ext cx="1110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>
                <a:latin typeface="휴먼모음T" pitchFamily="18" charset="-127"/>
                <a:ea typeface="휴먼모음T" pitchFamily="18" charset="-127"/>
              </a:rPr>
              <a:t>학원강사</a:t>
            </a:r>
          </a:p>
        </p:txBody>
      </p:sp>
      <p:sp>
        <p:nvSpPr>
          <p:cNvPr id="20" name="하트 19"/>
          <p:cNvSpPr/>
          <p:nvPr/>
        </p:nvSpPr>
        <p:spPr>
          <a:xfrm>
            <a:off x="513280" y="3767627"/>
            <a:ext cx="838567" cy="724139"/>
          </a:xfrm>
          <a:prstGeom prst="hear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377163" y="3873325"/>
            <a:ext cx="111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>
                <a:latin typeface="휴먼모음T" pitchFamily="18" charset="-127"/>
                <a:ea typeface="휴먼모음T" pitchFamily="18" charset="-127"/>
              </a:rPr>
              <a:t>대학원</a:t>
            </a:r>
            <a:endParaRPr lang="en-US" altLang="ko-KR" sz="1600" b="1" dirty="0">
              <a:latin typeface="휴먼모음T" pitchFamily="18" charset="-127"/>
              <a:ea typeface="휴먼모음T" pitchFamily="18" charset="-127"/>
            </a:endParaRPr>
          </a:p>
          <a:p>
            <a:pPr algn="ctr"/>
            <a:r>
              <a:rPr lang="ko-KR" altLang="en-US" sz="1600" b="1" dirty="0">
                <a:latin typeface="휴먼모음T" pitchFamily="18" charset="-127"/>
                <a:ea typeface="휴먼모음T" pitchFamily="18" charset="-127"/>
              </a:rPr>
              <a:t>진학</a:t>
            </a:r>
          </a:p>
        </p:txBody>
      </p:sp>
    </p:spTree>
    <p:extLst>
      <p:ext uri="{BB962C8B-B14F-4D97-AF65-F5344CB8AC3E}">
        <p14:creationId xmlns:p14="http://schemas.microsoft.com/office/powerpoint/2010/main" val="2976865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221908"/>
            <a:ext cx="4536504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14.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졸업생의 빛나는 미용인생의 시작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!</a:t>
            </a:r>
          </a:p>
        </p:txBody>
      </p:sp>
      <p:sp>
        <p:nvSpPr>
          <p:cNvPr id="4" name="모서리가 둥근 직사각형 3"/>
          <p:cNvSpPr/>
          <p:nvPr/>
        </p:nvSpPr>
        <p:spPr>
          <a:xfrm>
            <a:off x="706095" y="804830"/>
            <a:ext cx="4425121" cy="500066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광주여대 학부 졸업 후 </a:t>
            </a:r>
            <a:r>
              <a:rPr lang="ko-KR" altLang="en-US" sz="2000" dirty="0">
                <a:solidFill>
                  <a:srgbClr val="FFFF00"/>
                </a:solidFill>
                <a:latin typeface="휴먼모음T" pitchFamily="18" charset="-127"/>
                <a:ea typeface="휴먼모음T" pitchFamily="18" charset="-127"/>
              </a:rPr>
              <a:t>대학원 진학</a:t>
            </a:r>
            <a:r>
              <a:rPr lang="en-US" altLang="ko-KR" sz="2000" dirty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~~!!!</a:t>
            </a:r>
            <a:endParaRPr lang="ko-KR" altLang="en-US" sz="2000" dirty="0">
              <a:solidFill>
                <a:schemeClr val="bg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467544" y="1399584"/>
            <a:ext cx="3650358" cy="3609739"/>
            <a:chOff x="404480" y="1645340"/>
            <a:chExt cx="3650358" cy="3609739"/>
          </a:xfrm>
        </p:grpSpPr>
        <p:sp>
          <p:nvSpPr>
            <p:cNvPr id="6" name="TextBox 5"/>
            <p:cNvSpPr txBox="1"/>
            <p:nvPr/>
          </p:nvSpPr>
          <p:spPr>
            <a:xfrm>
              <a:off x="404480" y="1931092"/>
              <a:ext cx="3650358" cy="33239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171450" indent="-171450">
                <a:lnSpc>
                  <a:spcPct val="150000"/>
                </a:lnSpc>
                <a:buFont typeface="Wingdings" pitchFamily="2" charset="2"/>
                <a:buChar char="ü"/>
              </a:pPr>
              <a:r>
                <a:rPr lang="en-US" altLang="ko-KR" sz="1050" dirty="0">
                  <a:latin typeface="휴먼모음T" pitchFamily="18" charset="-127"/>
                  <a:ea typeface="휴먼모음T" pitchFamily="18" charset="-127"/>
                </a:rPr>
                <a:t>4</a:t>
              </a:r>
              <a:r>
                <a:rPr lang="ko-KR" altLang="en-US" sz="1050" dirty="0">
                  <a:latin typeface="휴먼모음T" pitchFamily="18" charset="-127"/>
                  <a:ea typeface="휴먼모음T" pitchFamily="18" charset="-127"/>
                </a:rPr>
                <a:t>년 동안 장학금 받기</a:t>
              </a:r>
              <a:endParaRPr lang="en-US" altLang="ko-KR" sz="1050" i="1" dirty="0">
                <a:latin typeface="휴먼모음T" pitchFamily="18" charset="-127"/>
                <a:ea typeface="휴먼모음T" pitchFamily="18" charset="-127"/>
              </a:endParaRPr>
            </a:p>
            <a:p>
              <a:pPr marL="171450" indent="-171450">
                <a:lnSpc>
                  <a:spcPct val="150000"/>
                </a:lnSpc>
                <a:buFont typeface="Wingdings" pitchFamily="2" charset="2"/>
                <a:buChar char="ü"/>
              </a:pPr>
              <a:r>
                <a:rPr lang="en-US" altLang="ko-KR" sz="1050" dirty="0">
                  <a:latin typeface="휴먼모음T" pitchFamily="18" charset="-127"/>
                  <a:ea typeface="휴먼모음T" pitchFamily="18" charset="-127"/>
                </a:rPr>
                <a:t>A+ </a:t>
              </a:r>
              <a:r>
                <a:rPr lang="ko-KR" altLang="en-US" sz="1050" dirty="0">
                  <a:latin typeface="휴먼모음T" pitchFamily="18" charset="-127"/>
                  <a:ea typeface="휴먼모음T" pitchFamily="18" charset="-127"/>
                </a:rPr>
                <a:t>성적 받아보기</a:t>
              </a:r>
              <a:endParaRPr lang="en-US" altLang="ko-KR" sz="1050" dirty="0">
                <a:latin typeface="휴먼모음T" pitchFamily="18" charset="-127"/>
                <a:ea typeface="휴먼모음T" pitchFamily="18" charset="-127"/>
              </a:endParaRPr>
            </a:p>
            <a:p>
              <a:pPr marL="171450" indent="-171450">
                <a:lnSpc>
                  <a:spcPct val="150000"/>
                </a:lnSpc>
                <a:buFont typeface="Wingdings" pitchFamily="2" charset="2"/>
                <a:buChar char="ü"/>
              </a:pPr>
              <a:r>
                <a:rPr lang="ko-KR" altLang="en-US" sz="1050" dirty="0">
                  <a:latin typeface="휴먼모음T" pitchFamily="18" charset="-127"/>
                  <a:ea typeface="휴먼모음T" pitchFamily="18" charset="-127"/>
                </a:rPr>
                <a:t>미용봉사 및 미용대회 참가하기</a:t>
              </a:r>
              <a:endParaRPr lang="en-US" altLang="ko-KR" sz="1050" dirty="0">
                <a:latin typeface="휴먼모음T" pitchFamily="18" charset="-127"/>
                <a:ea typeface="휴먼모음T" pitchFamily="18" charset="-127"/>
              </a:endParaRPr>
            </a:p>
            <a:p>
              <a:pPr marL="171450" indent="-171450">
                <a:lnSpc>
                  <a:spcPct val="150000"/>
                </a:lnSpc>
                <a:buFont typeface="Wingdings" pitchFamily="2" charset="2"/>
                <a:buChar char="ü"/>
              </a:pPr>
              <a:r>
                <a:rPr lang="ko-KR" altLang="en-US" sz="1050" dirty="0">
                  <a:latin typeface="휴먼모음T" pitchFamily="18" charset="-127"/>
                  <a:ea typeface="휴먼모음T" pitchFamily="18" charset="-127"/>
                </a:rPr>
                <a:t>학교에서 자격증 취득하기</a:t>
              </a:r>
              <a:endParaRPr lang="en-US" altLang="ko-KR" sz="1050" dirty="0">
                <a:latin typeface="휴먼모음T" pitchFamily="18" charset="-127"/>
                <a:ea typeface="휴먼모음T" pitchFamily="18" charset="-127"/>
              </a:endParaRPr>
            </a:p>
            <a:p>
              <a:pPr marL="171450" indent="-171450">
                <a:lnSpc>
                  <a:spcPct val="150000"/>
                </a:lnSpc>
                <a:buFont typeface="Wingdings" pitchFamily="2" charset="2"/>
                <a:buChar char="ü"/>
              </a:pPr>
              <a:r>
                <a:rPr lang="ko-KR" altLang="en-US" sz="1050" dirty="0">
                  <a:latin typeface="휴먼모음T" pitchFamily="18" charset="-127"/>
                  <a:ea typeface="휴먼모음T" pitchFamily="18" charset="-127"/>
                </a:rPr>
                <a:t>중국인 유학생 친구들에게 중국어 배우기</a:t>
              </a:r>
              <a:endParaRPr lang="en-US" altLang="ko-KR" sz="1050" dirty="0">
                <a:latin typeface="휴먼모음T" pitchFamily="18" charset="-127"/>
                <a:ea typeface="휴먼모음T" pitchFamily="18" charset="-127"/>
              </a:endParaRPr>
            </a:p>
            <a:p>
              <a:pPr marL="171450" indent="-171450">
                <a:lnSpc>
                  <a:spcPct val="150000"/>
                </a:lnSpc>
                <a:buFont typeface="Wingdings" pitchFamily="2" charset="2"/>
                <a:buChar char="ü"/>
              </a:pPr>
              <a:r>
                <a:rPr lang="ko-KR" altLang="en-US" sz="1050" dirty="0">
                  <a:latin typeface="휴먼모음T" pitchFamily="18" charset="-127"/>
                  <a:ea typeface="휴먼모음T" pitchFamily="18" charset="-127"/>
                </a:rPr>
                <a:t>동아리</a:t>
              </a:r>
              <a:r>
                <a:rPr lang="en-US" altLang="ko-KR" sz="1050" dirty="0">
                  <a:latin typeface="휴먼모음T" pitchFamily="18" charset="-127"/>
                  <a:ea typeface="휴먼모음T" pitchFamily="18" charset="-127"/>
                </a:rPr>
                <a:t> </a:t>
              </a:r>
              <a:r>
                <a:rPr lang="ko-KR" altLang="en-US" sz="1050" dirty="0">
                  <a:latin typeface="휴먼모음T" pitchFamily="18" charset="-127"/>
                  <a:ea typeface="휴먼모음T" pitchFamily="18" charset="-127"/>
                </a:rPr>
                <a:t>활동하기</a:t>
              </a:r>
              <a:endParaRPr lang="en-US" altLang="ko-KR" sz="1050" dirty="0">
                <a:latin typeface="휴먼모음T" pitchFamily="18" charset="-127"/>
                <a:ea typeface="휴먼모음T" pitchFamily="18" charset="-127"/>
              </a:endParaRPr>
            </a:p>
            <a:p>
              <a:pPr marL="171450" indent="-171450">
                <a:lnSpc>
                  <a:spcPct val="150000"/>
                </a:lnSpc>
                <a:buFont typeface="Wingdings" pitchFamily="2" charset="2"/>
                <a:buChar char="ü"/>
              </a:pPr>
              <a:r>
                <a:rPr lang="ko-KR" altLang="en-US" sz="1050" dirty="0">
                  <a:latin typeface="휴먼모음T" pitchFamily="18" charset="-127"/>
                  <a:ea typeface="휴먼모음T" pitchFamily="18" charset="-127"/>
                </a:rPr>
                <a:t>후배 </a:t>
              </a:r>
              <a:r>
                <a:rPr lang="ko-KR" altLang="en-US" sz="1050" dirty="0" err="1">
                  <a:latin typeface="휴먼모음T" pitchFamily="18" charset="-127"/>
                  <a:ea typeface="휴먼모음T" pitchFamily="18" charset="-127"/>
                </a:rPr>
                <a:t>멘토링</a:t>
              </a:r>
              <a:r>
                <a:rPr lang="ko-KR" altLang="en-US" sz="1050" dirty="0">
                  <a:latin typeface="휴먼모음T" pitchFamily="18" charset="-127"/>
                  <a:ea typeface="휴먼모음T" pitchFamily="18" charset="-127"/>
                </a:rPr>
                <a:t> 해주기</a:t>
              </a:r>
              <a:endParaRPr lang="en-US" altLang="ko-KR" sz="1050" dirty="0">
                <a:latin typeface="휴먼모음T" pitchFamily="18" charset="-127"/>
                <a:ea typeface="휴먼모음T" pitchFamily="18" charset="-127"/>
              </a:endParaRPr>
            </a:p>
            <a:p>
              <a:pPr marL="171450" indent="-171450">
                <a:lnSpc>
                  <a:spcPct val="150000"/>
                </a:lnSpc>
                <a:buFont typeface="Wingdings" pitchFamily="2" charset="2"/>
                <a:buChar char="ü"/>
              </a:pPr>
              <a:r>
                <a:rPr lang="ko-KR" altLang="en-US" sz="1050" dirty="0">
                  <a:latin typeface="휴먼모음T" pitchFamily="18" charset="-127"/>
                  <a:ea typeface="휴먼모음T" pitchFamily="18" charset="-127"/>
                </a:rPr>
                <a:t>미용실습으로 용돈 벌기</a:t>
              </a:r>
              <a:endParaRPr lang="en-US" altLang="ko-KR" sz="1050" dirty="0">
                <a:latin typeface="휴먼모음T" pitchFamily="18" charset="-127"/>
                <a:ea typeface="휴먼모음T" pitchFamily="18" charset="-127"/>
              </a:endParaRPr>
            </a:p>
            <a:p>
              <a:pPr marL="171450" indent="-171450">
                <a:lnSpc>
                  <a:spcPct val="150000"/>
                </a:lnSpc>
                <a:buFont typeface="Wingdings" pitchFamily="2" charset="2"/>
                <a:buChar char="ü"/>
              </a:pPr>
              <a:r>
                <a:rPr lang="ko-KR" altLang="en-US" sz="1050" dirty="0" err="1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아람휴비스</a:t>
              </a:r>
              <a:r>
                <a:rPr lang="ko-KR" altLang="en-US" sz="1050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 맞춤화장품 서비스플랫폼 기술개발 연구원 참여</a:t>
              </a:r>
              <a:endParaRPr lang="en-US" altLang="ko-KR" sz="1050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endParaRPr>
            </a:p>
            <a:p>
              <a:pPr marL="171450" indent="-171450">
                <a:lnSpc>
                  <a:spcPct val="150000"/>
                </a:lnSpc>
                <a:buFont typeface="Wingdings" pitchFamily="2" charset="2"/>
                <a:buChar char="ü"/>
              </a:pPr>
              <a:r>
                <a:rPr lang="ko-KR" altLang="en-US" sz="1050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광주광역시 동구 장애인 복지센터 </a:t>
              </a:r>
              <a:r>
                <a:rPr lang="en-US" altLang="ko-KR" sz="1050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‘</a:t>
              </a:r>
              <a:r>
                <a:rPr lang="ko-KR" altLang="en-US" sz="1050" dirty="0" err="1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천연팩만들기</a:t>
              </a:r>
              <a:r>
                <a:rPr lang="en-US" altLang="ko-KR" sz="1050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’ </a:t>
              </a:r>
              <a:r>
                <a:rPr lang="ko-KR" altLang="en-US" sz="1050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강의진행</a:t>
              </a:r>
              <a:endParaRPr lang="en-US" altLang="ko-KR" sz="1050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endParaRPr>
            </a:p>
            <a:p>
              <a:pPr marL="171450" indent="-171450">
                <a:lnSpc>
                  <a:spcPct val="150000"/>
                </a:lnSpc>
                <a:buFont typeface="Wingdings" pitchFamily="2" charset="2"/>
                <a:buChar char="ü"/>
              </a:pPr>
              <a:r>
                <a:rPr lang="ko-KR" altLang="en-US" sz="1050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광주광역시 </a:t>
              </a:r>
              <a:r>
                <a:rPr lang="ko-KR" altLang="en-US" sz="1050" dirty="0" err="1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뷰티</a:t>
              </a:r>
              <a:r>
                <a:rPr lang="ko-KR" altLang="en-US" sz="1050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 아카데미 연구원 참여</a:t>
              </a:r>
              <a:endParaRPr lang="en-US" altLang="ko-KR" sz="1050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endParaRPr>
            </a:p>
            <a:p>
              <a:pPr marL="171450" indent="-171450">
                <a:lnSpc>
                  <a:spcPct val="150000"/>
                </a:lnSpc>
                <a:buFont typeface="Wingdings" pitchFamily="2" charset="2"/>
                <a:buChar char="ü"/>
              </a:pPr>
              <a:r>
                <a:rPr lang="ko-KR" altLang="en-US" sz="1050" dirty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중국 요동대학교 단기특강 수업</a:t>
              </a:r>
              <a:endParaRPr lang="en-US" altLang="ko-KR" sz="1050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endParaRPr>
            </a:p>
            <a:p>
              <a:pPr marL="171450" indent="-171450">
                <a:lnSpc>
                  <a:spcPct val="150000"/>
                </a:lnSpc>
                <a:buFont typeface="Wingdings" pitchFamily="2" charset="2"/>
                <a:buChar char="ü"/>
              </a:pPr>
              <a:r>
                <a:rPr lang="ko-KR" altLang="en-US" sz="1400" dirty="0">
                  <a:solidFill>
                    <a:srgbClr val="FF0000"/>
                  </a:solidFill>
                  <a:latin typeface="휴먼모음T" pitchFamily="18" charset="-127"/>
                  <a:ea typeface="휴먼모음T" pitchFamily="18" charset="-127"/>
                </a:rPr>
                <a:t>광주여자대학교 교육대학원 입학</a:t>
              </a:r>
              <a:r>
                <a:rPr lang="en-US" altLang="ko-KR" sz="1400" dirty="0">
                  <a:solidFill>
                    <a:srgbClr val="FF0000"/>
                  </a:solidFill>
                  <a:latin typeface="휴먼모음T" pitchFamily="18" charset="-127"/>
                  <a:ea typeface="휴먼모음T" pitchFamily="18" charset="-127"/>
                </a:rPr>
                <a:t>!!!!!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57224" y="1714494"/>
              <a:ext cx="141096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dirty="0">
                  <a:latin typeface="휴먼모음T" pitchFamily="18" charset="-127"/>
                  <a:ea typeface="휴먼모음T" pitchFamily="18" charset="-127"/>
                </a:rPr>
                <a:t>4</a:t>
              </a:r>
              <a:r>
                <a:rPr lang="ko-KR" altLang="en-US" sz="1200" dirty="0">
                  <a:latin typeface="휴먼모음T" pitchFamily="18" charset="-127"/>
                  <a:ea typeface="휴먼모음T" pitchFamily="18" charset="-127"/>
                </a:rPr>
                <a:t>년 동안 이룬 것들</a:t>
              </a:r>
            </a:p>
          </p:txBody>
        </p:sp>
        <p:pic>
          <p:nvPicPr>
            <p:cNvPr id="8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055" y="1645340"/>
              <a:ext cx="415578" cy="4014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9" name="Picture 11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04" t="11455" r="12662" b="8003"/>
          <a:stretch/>
        </p:blipFill>
        <p:spPr bwMode="auto">
          <a:xfrm>
            <a:off x="3203848" y="1399584"/>
            <a:ext cx="1421020" cy="150019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3377993" y="2761282"/>
            <a:ext cx="107273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dirty="0">
                <a:latin typeface="휴먼모음T" pitchFamily="18" charset="-127"/>
                <a:ea typeface="휴먼모음T" pitchFamily="18" charset="-127"/>
              </a:rPr>
              <a:t>13</a:t>
            </a:r>
            <a:r>
              <a:rPr lang="ko-KR" altLang="en-US" sz="1200" dirty="0">
                <a:latin typeface="휴먼모음T" pitchFamily="18" charset="-127"/>
                <a:ea typeface="휴먼모음T" pitchFamily="18" charset="-127"/>
              </a:rPr>
              <a:t>학번 윤하은</a:t>
            </a:r>
            <a:endParaRPr lang="ko-KR" altLang="en-US" sz="1200" dirty="0"/>
          </a:p>
        </p:txBody>
      </p:sp>
      <p:grpSp>
        <p:nvGrpSpPr>
          <p:cNvPr id="11" name="그룹 10"/>
          <p:cNvGrpSpPr/>
          <p:nvPr/>
        </p:nvGrpSpPr>
        <p:grpSpPr>
          <a:xfrm>
            <a:off x="5497464" y="1054863"/>
            <a:ext cx="3106340" cy="2000264"/>
            <a:chOff x="2919574" y="2047923"/>
            <a:chExt cx="3106340" cy="2000264"/>
          </a:xfrm>
        </p:grpSpPr>
        <p:sp>
          <p:nvSpPr>
            <p:cNvPr id="12" name="직사각형 11"/>
            <p:cNvSpPr/>
            <p:nvPr/>
          </p:nvSpPr>
          <p:spPr>
            <a:xfrm>
              <a:off x="2919574" y="2251021"/>
              <a:ext cx="3106340" cy="179716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133888" y="2476551"/>
              <a:ext cx="2850460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lnSpc>
                  <a:spcPct val="150000"/>
                </a:lnSpc>
                <a:buBlip>
                  <a:blip r:embed="rId4"/>
                </a:buBlip>
              </a:pPr>
              <a:r>
                <a:rPr lang="ko-KR" altLang="en-US" sz="1200" dirty="0">
                  <a:latin typeface="휴먼모음T" pitchFamily="18" charset="-127"/>
                  <a:ea typeface="휴먼모음T" pitchFamily="18" charset="-127"/>
                </a:rPr>
                <a:t>해외에서 한국미용수업 하기</a:t>
              </a:r>
              <a:endParaRPr lang="en-US" altLang="ko-KR" sz="1200" dirty="0">
                <a:latin typeface="휴먼모음T" pitchFamily="18" charset="-127"/>
                <a:ea typeface="휴먼모음T" pitchFamily="18" charset="-127"/>
              </a:endParaRPr>
            </a:p>
            <a:p>
              <a:pPr marL="171450" indent="-171450">
                <a:lnSpc>
                  <a:spcPct val="150000"/>
                </a:lnSpc>
                <a:buBlip>
                  <a:blip r:embed="rId4"/>
                </a:buBlip>
              </a:pPr>
              <a:r>
                <a:rPr lang="ko-KR" altLang="en-US" sz="1200" dirty="0">
                  <a:latin typeface="휴먼모음T" pitchFamily="18" charset="-127"/>
                  <a:ea typeface="휴먼모음T" pitchFamily="18" charset="-127"/>
                </a:rPr>
                <a:t>다양한 미용학습을 위한 미용여행 떠나기</a:t>
              </a:r>
              <a:endParaRPr lang="en-US" altLang="ko-KR" sz="1200" dirty="0">
                <a:latin typeface="휴먼모음T" pitchFamily="18" charset="-127"/>
                <a:ea typeface="휴먼모음T" pitchFamily="18" charset="-127"/>
              </a:endParaRPr>
            </a:p>
            <a:p>
              <a:pPr marL="171450" indent="-171450">
                <a:lnSpc>
                  <a:spcPct val="150000"/>
                </a:lnSpc>
                <a:buBlip>
                  <a:blip r:embed="rId4"/>
                </a:buBlip>
              </a:pPr>
              <a:r>
                <a:rPr lang="ko-KR" altLang="en-US" sz="1200" dirty="0">
                  <a:latin typeface="휴먼모음T" pitchFamily="18" charset="-127"/>
                  <a:ea typeface="휴먼모음T" pitchFamily="18" charset="-127"/>
                </a:rPr>
                <a:t>나의 미용기술 나누기</a:t>
              </a:r>
              <a:r>
                <a:rPr lang="en-US" altLang="ko-KR" sz="1200" dirty="0">
                  <a:latin typeface="휴먼모음T" pitchFamily="18" charset="-127"/>
                  <a:ea typeface="휴먼모음T" pitchFamily="18" charset="-127"/>
                </a:rPr>
                <a:t>(</a:t>
              </a:r>
              <a:r>
                <a:rPr lang="ko-KR" altLang="en-US" sz="1200" dirty="0">
                  <a:latin typeface="휴먼모음T" pitchFamily="18" charset="-127"/>
                  <a:ea typeface="휴먼모음T" pitchFamily="18" charset="-127"/>
                </a:rPr>
                <a:t>재능기부</a:t>
              </a:r>
              <a:r>
                <a:rPr lang="en-US" altLang="ko-KR" sz="1200" dirty="0">
                  <a:latin typeface="휴먼모음T" pitchFamily="18" charset="-127"/>
                  <a:ea typeface="휴먼모음T" pitchFamily="18" charset="-127"/>
                </a:rPr>
                <a:t>)</a:t>
              </a:r>
            </a:p>
            <a:p>
              <a:pPr marL="171450" indent="-171450">
                <a:lnSpc>
                  <a:spcPct val="150000"/>
                </a:lnSpc>
                <a:buBlip>
                  <a:blip r:embed="rId4"/>
                </a:buBlip>
              </a:pPr>
              <a:r>
                <a:rPr lang="ko-KR" altLang="en-US" sz="1200" dirty="0">
                  <a:latin typeface="휴먼모음T" pitchFamily="18" charset="-127"/>
                  <a:ea typeface="휴먼모음T" pitchFamily="18" charset="-127"/>
                </a:rPr>
                <a:t>멀티 </a:t>
              </a:r>
              <a:r>
                <a:rPr lang="ko-KR" altLang="en-US" sz="1200" dirty="0" err="1">
                  <a:latin typeface="휴먼모음T" pitchFamily="18" charset="-127"/>
                  <a:ea typeface="휴먼모음T" pitchFamily="18" charset="-127"/>
                </a:rPr>
                <a:t>뷰티</a:t>
              </a:r>
              <a:r>
                <a:rPr lang="ko-KR" altLang="en-US" sz="1200" dirty="0">
                  <a:latin typeface="휴먼모음T" pitchFamily="18" charset="-127"/>
                  <a:ea typeface="휴먼모음T" pitchFamily="18" charset="-127"/>
                </a:rPr>
                <a:t> </a:t>
              </a:r>
              <a:r>
                <a:rPr lang="ko-KR" altLang="en-US" sz="1200" dirty="0" err="1">
                  <a:latin typeface="휴먼모음T" pitchFamily="18" charset="-127"/>
                  <a:ea typeface="휴먼모음T" pitchFamily="18" charset="-127"/>
                </a:rPr>
                <a:t>샵</a:t>
              </a:r>
              <a:r>
                <a:rPr lang="ko-KR" altLang="en-US" sz="1200" dirty="0">
                  <a:latin typeface="휴먼모음T" pitchFamily="18" charset="-127"/>
                  <a:ea typeface="휴먼모음T" pitchFamily="18" charset="-127"/>
                </a:rPr>
                <a:t> 운영하기</a:t>
              </a:r>
              <a:endParaRPr lang="en-US" altLang="ko-KR" sz="1200" dirty="0">
                <a:latin typeface="휴먼모음T" pitchFamily="18" charset="-127"/>
                <a:ea typeface="휴먼모음T" pitchFamily="18" charset="-127"/>
              </a:endParaRPr>
            </a:p>
            <a:p>
              <a:pPr marL="171450" indent="-171450">
                <a:lnSpc>
                  <a:spcPct val="150000"/>
                </a:lnSpc>
                <a:buBlip>
                  <a:blip r:embed="rId4"/>
                </a:buBlip>
              </a:pPr>
              <a:r>
                <a:rPr lang="ko-KR" altLang="en-US" sz="1200" dirty="0">
                  <a:latin typeface="휴먼모음T" pitchFamily="18" charset="-127"/>
                  <a:ea typeface="휴먼모음T" pitchFamily="18" charset="-127"/>
                </a:rPr>
                <a:t>임용고시 시험 응시하기</a:t>
              </a:r>
            </a:p>
          </p:txBody>
        </p:sp>
        <p:pic>
          <p:nvPicPr>
            <p:cNvPr id="14" name="Picture 4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95373" y="2047923"/>
              <a:ext cx="446760" cy="4061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5" name="TextBox 14"/>
            <p:cNvSpPr txBox="1"/>
            <p:nvPr/>
          </p:nvSpPr>
          <p:spPr>
            <a:xfrm>
              <a:off x="3506592" y="2112524"/>
              <a:ext cx="1436612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ko-KR" altLang="en-US" sz="1200" dirty="0">
                  <a:latin typeface="휴먼모음T" pitchFamily="18" charset="-127"/>
                  <a:ea typeface="휴먼모음T" pitchFamily="18" charset="-127"/>
                </a:rPr>
                <a:t>하은이의 </a:t>
              </a:r>
              <a:r>
                <a:rPr lang="en-US" altLang="ko-KR" sz="1200" dirty="0">
                  <a:latin typeface="휴먼모음T" pitchFamily="18" charset="-127"/>
                  <a:ea typeface="휴먼모음T" pitchFamily="18" charset="-127"/>
                </a:rPr>
                <a:t>Wish List</a:t>
              </a:r>
              <a:endParaRPr lang="ko-KR" altLang="en-US" sz="1200" dirty="0">
                <a:latin typeface="휴먼모음T" pitchFamily="18" charset="-127"/>
                <a:ea typeface="휴먼모음T" pitchFamily="18" charset="-127"/>
              </a:endParaRPr>
            </a:p>
          </p:txBody>
        </p:sp>
      </p:grpSp>
      <p:pic>
        <p:nvPicPr>
          <p:cNvPr id="16" name="Picture 1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761" b="18935"/>
          <a:stretch/>
        </p:blipFill>
        <p:spPr bwMode="auto">
          <a:xfrm>
            <a:off x="4055367" y="3340614"/>
            <a:ext cx="2151698" cy="1143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" t="20688" r="-1" b="4151"/>
          <a:stretch/>
        </p:blipFill>
        <p:spPr bwMode="auto">
          <a:xfrm>
            <a:off x="6608307" y="3336274"/>
            <a:ext cx="1987481" cy="1143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3869140" y="4602088"/>
            <a:ext cx="26917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>
                <a:latin typeface="휴먼모음T" pitchFamily="18" charset="-127"/>
                <a:ea typeface="휴먼모음T" pitchFamily="18" charset="-127"/>
              </a:rPr>
              <a:t>중국요동대학 단기 특강 학생들과 함께</a:t>
            </a:r>
            <a:r>
              <a:rPr lang="en-US" altLang="ko-KR" sz="1200" dirty="0">
                <a:latin typeface="휴먼모음T" pitchFamily="18" charset="-127"/>
                <a:ea typeface="휴먼모음T" pitchFamily="18" charset="-127"/>
              </a:rPr>
              <a:t>~!</a:t>
            </a:r>
            <a:endParaRPr lang="ko-KR" altLang="en-US" sz="1200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516216" y="4607338"/>
            <a:ext cx="235352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>
                <a:latin typeface="휴먼모음T" pitchFamily="18" charset="-127"/>
                <a:ea typeface="휴먼모음T" pitchFamily="18" charset="-127"/>
              </a:rPr>
              <a:t>해외 </a:t>
            </a:r>
            <a:r>
              <a:rPr lang="ko-KR" altLang="en-US" sz="1200" dirty="0" err="1">
                <a:latin typeface="휴먼모음T" pitchFamily="18" charset="-127"/>
                <a:ea typeface="휴먼모음T" pitchFamily="18" charset="-127"/>
              </a:rPr>
              <a:t>뷰티아카데미</a:t>
            </a:r>
            <a:r>
              <a:rPr lang="ko-KR" altLang="en-US" sz="1200" dirty="0">
                <a:latin typeface="휴먼모음T" pitchFamily="18" charset="-127"/>
                <a:ea typeface="휴먼모음T" pitchFamily="18" charset="-127"/>
              </a:rPr>
              <a:t> 학생들과 함께</a:t>
            </a:r>
            <a:r>
              <a:rPr lang="en-US" altLang="ko-KR" sz="1200" dirty="0">
                <a:latin typeface="휴먼모음T" pitchFamily="18" charset="-127"/>
                <a:ea typeface="휴먼모음T" pitchFamily="18" charset="-127"/>
              </a:rPr>
              <a:t>~!</a:t>
            </a:r>
            <a:endParaRPr lang="ko-KR" altLang="en-US" sz="1200" dirty="0">
              <a:latin typeface="휴먼모음T" pitchFamily="18" charset="-127"/>
              <a:ea typeface="휴먼모음T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1787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221908"/>
            <a:ext cx="4680520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14.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졸업생의 빛나는 미용인생의 시작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!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11560" y="874166"/>
            <a:ext cx="4217821" cy="707886"/>
          </a:xfrm>
          <a:prstGeom prst="rect">
            <a:avLst/>
          </a:prstGeom>
          <a:solidFill>
            <a:schemeClr val="accent5"/>
          </a:solidFill>
          <a:ln>
            <a:solidFill>
              <a:srgbClr val="749BCA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대학인지</a:t>
            </a:r>
            <a:r>
              <a:rPr lang="en-US" altLang="ko-KR" sz="2000" b="1" dirty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2000" b="1" dirty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현장인지 고민하는 당신에게</a:t>
            </a:r>
            <a:r>
              <a:rPr lang="en-US" altLang="ko-KR" sz="2000" b="1" dirty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! </a:t>
            </a:r>
            <a:r>
              <a:rPr lang="ko-KR" altLang="en-US" sz="2000" b="1" dirty="0">
                <a:solidFill>
                  <a:srgbClr val="FFFF00"/>
                </a:solidFill>
                <a:latin typeface="휴먼모음T" pitchFamily="18" charset="-127"/>
                <a:ea typeface="휴먼모음T" pitchFamily="18" charset="-127"/>
              </a:rPr>
              <a:t>산업현장 전문가 </a:t>
            </a:r>
            <a:r>
              <a:rPr lang="ko-KR" altLang="en-US" sz="2000" b="1" dirty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되는 길</a:t>
            </a:r>
            <a:r>
              <a:rPr lang="en-US" altLang="ko-KR" sz="2000" b="1" dirty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~! </a:t>
            </a:r>
            <a:endParaRPr lang="ko-KR" altLang="en-US" sz="2000" b="1" dirty="0">
              <a:solidFill>
                <a:schemeClr val="bg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1560" y="1631480"/>
            <a:ext cx="8923421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>
                <a:latin typeface="휴먼모음T" pitchFamily="18" charset="-127"/>
                <a:ea typeface="휴먼모음T" pitchFamily="18" charset="-127"/>
              </a:rPr>
              <a:t>나는 중학교 </a:t>
            </a:r>
            <a:r>
              <a:rPr lang="en-US" altLang="ko-KR" sz="1200" dirty="0">
                <a:latin typeface="휴먼모음T" pitchFamily="18" charset="-127"/>
                <a:ea typeface="휴먼모음T" pitchFamily="18" charset="-127"/>
              </a:rPr>
              <a:t>2</a:t>
            </a:r>
            <a:r>
              <a:rPr lang="ko-KR" altLang="en-US" sz="1200" dirty="0">
                <a:latin typeface="휴먼모음T" pitchFamily="18" charset="-127"/>
                <a:ea typeface="휴먼모음T" pitchFamily="18" charset="-127"/>
              </a:rPr>
              <a:t>학년 때 처음 미용을 시작했다</a:t>
            </a:r>
            <a:r>
              <a:rPr lang="en-US" altLang="ko-KR" sz="1200" dirty="0">
                <a:latin typeface="휴먼모음T" pitchFamily="18" charset="-127"/>
                <a:ea typeface="휴먼모음T" pitchFamily="18" charset="-127"/>
              </a:rPr>
              <a:t>. </a:t>
            </a:r>
            <a:r>
              <a:rPr lang="ko-KR" altLang="en-US" sz="1200" dirty="0">
                <a:latin typeface="휴먼모음T" pitchFamily="18" charset="-127"/>
                <a:ea typeface="휴먼모음T" pitchFamily="18" charset="-127"/>
              </a:rPr>
              <a:t>원래의 계획은 현장으로 취업하는 것이었는데</a:t>
            </a:r>
            <a:r>
              <a:rPr lang="en-US" altLang="ko-KR" sz="1200" dirty="0">
                <a:latin typeface="휴먼모음T" pitchFamily="18" charset="-127"/>
                <a:ea typeface="휴먼모음T" pitchFamily="18" charset="-127"/>
              </a:rPr>
              <a:t>, </a:t>
            </a:r>
          </a:p>
          <a:p>
            <a:r>
              <a:rPr lang="ko-KR" altLang="en-US" sz="1200" dirty="0">
                <a:latin typeface="휴먼모음T" pitchFamily="18" charset="-127"/>
                <a:ea typeface="휴먼모음T" pitchFamily="18" charset="-127"/>
              </a:rPr>
              <a:t>고</a:t>
            </a:r>
            <a:r>
              <a:rPr lang="en-US" altLang="ko-KR" sz="1200" dirty="0">
                <a:latin typeface="휴먼모음T" pitchFamily="18" charset="-127"/>
                <a:ea typeface="휴먼모음T" pitchFamily="18" charset="-127"/>
              </a:rPr>
              <a:t>3</a:t>
            </a:r>
            <a:r>
              <a:rPr lang="ko-KR" altLang="en-US" sz="1200" dirty="0">
                <a:latin typeface="휴먼모음T" pitchFamily="18" charset="-127"/>
                <a:ea typeface="휴먼모음T" pitchFamily="18" charset="-127"/>
              </a:rPr>
              <a:t>때 화장품회사에 입사하고 싶은 꿈을 가지게 되면서 </a:t>
            </a:r>
            <a:endParaRPr lang="en-US" altLang="ko-KR" sz="1200" dirty="0">
              <a:latin typeface="휴먼모음T" pitchFamily="18" charset="-127"/>
              <a:ea typeface="휴먼모음T" pitchFamily="18" charset="-127"/>
            </a:endParaRPr>
          </a:p>
          <a:p>
            <a:r>
              <a:rPr lang="ko-KR" altLang="en-US" sz="1400" dirty="0">
                <a:solidFill>
                  <a:srgbClr val="C00000"/>
                </a:solidFill>
                <a:latin typeface="휴먼모음T" pitchFamily="18" charset="-127"/>
                <a:ea typeface="휴먼모음T" pitchFamily="18" charset="-127"/>
              </a:rPr>
              <a:t>역사와 전통</a:t>
            </a:r>
            <a:r>
              <a:rPr lang="en-US" altLang="ko-KR" sz="1400" dirty="0">
                <a:solidFill>
                  <a:srgbClr val="C00000"/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400" dirty="0">
                <a:solidFill>
                  <a:srgbClr val="C00000"/>
                </a:solidFill>
                <a:latin typeface="휴먼모음T" pitchFamily="18" charset="-127"/>
                <a:ea typeface="휴먼모음T" pitchFamily="18" charset="-127"/>
              </a:rPr>
              <a:t>취업률이 높은 </a:t>
            </a:r>
            <a:r>
              <a:rPr lang="ko-KR" altLang="en-US" sz="1600" dirty="0">
                <a:solidFill>
                  <a:srgbClr val="C00000"/>
                </a:solidFill>
                <a:latin typeface="휴먼모음T" pitchFamily="18" charset="-127"/>
                <a:ea typeface="휴먼모음T" pitchFamily="18" charset="-127"/>
              </a:rPr>
              <a:t>광주여자대학교</a:t>
            </a:r>
            <a:r>
              <a:rPr lang="ko-KR" altLang="en-US" sz="1200" dirty="0">
                <a:latin typeface="휴먼모음T" pitchFamily="18" charset="-127"/>
                <a:ea typeface="휴먼모음T" pitchFamily="18" charset="-127"/>
              </a:rPr>
              <a:t>에</a:t>
            </a:r>
            <a:r>
              <a:rPr lang="en-US" altLang="ko-KR" sz="1200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1200" dirty="0">
                <a:latin typeface="휴먼모음T" pitchFamily="18" charset="-127"/>
                <a:ea typeface="휴먼모음T" pitchFamily="18" charset="-127"/>
              </a:rPr>
              <a:t>입학원서를 넣게 되었다</a:t>
            </a:r>
            <a:r>
              <a:rPr lang="en-US" altLang="ko-KR" sz="1200" dirty="0">
                <a:latin typeface="휴먼모음T" pitchFamily="18" charset="-127"/>
                <a:ea typeface="휴먼모음T" pitchFamily="18" charset="-127"/>
              </a:rPr>
              <a:t>. </a:t>
            </a:r>
          </a:p>
          <a:p>
            <a:r>
              <a:rPr lang="ko-KR" altLang="en-US" sz="1200" dirty="0">
                <a:latin typeface="휴먼모음T" pitchFamily="18" charset="-127"/>
                <a:ea typeface="휴먼모음T" pitchFamily="18" charset="-127"/>
              </a:rPr>
              <a:t>학교에 입학한 이후에도 학교 생활에 집중하면서 끊임없이 나의 미래에 대하여 고민하였다</a:t>
            </a:r>
            <a:r>
              <a:rPr lang="en-US" altLang="ko-KR" sz="1200" dirty="0">
                <a:latin typeface="휴먼모음T" pitchFamily="18" charset="-127"/>
                <a:ea typeface="휴먼모음T" pitchFamily="18" charset="-127"/>
              </a:rPr>
              <a:t>. </a:t>
            </a:r>
          </a:p>
          <a:p>
            <a:r>
              <a:rPr lang="ko-KR" altLang="en-US" sz="1200" dirty="0">
                <a:latin typeface="휴먼모음T" pitchFamily="18" charset="-127"/>
                <a:ea typeface="휴먼모음T" pitchFamily="18" charset="-127"/>
              </a:rPr>
              <a:t>방학 중에는 피부관리실 아르바이트를 하게 되었고</a:t>
            </a:r>
            <a:r>
              <a:rPr lang="en-US" altLang="ko-KR" sz="120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200" dirty="0">
                <a:latin typeface="휴먼모음T" pitchFamily="18" charset="-127"/>
                <a:ea typeface="휴먼모음T" pitchFamily="18" charset="-127"/>
              </a:rPr>
              <a:t>힘들 것이라는 우려와는 달리 너무나</a:t>
            </a:r>
            <a:endParaRPr lang="en-US" altLang="ko-KR" sz="1200" dirty="0">
              <a:latin typeface="휴먼모음T" pitchFamily="18" charset="-127"/>
              <a:ea typeface="휴먼모음T" pitchFamily="18" charset="-127"/>
            </a:endParaRPr>
          </a:p>
          <a:p>
            <a:r>
              <a:rPr lang="ko-KR" altLang="en-US" sz="1200" dirty="0">
                <a:latin typeface="휴먼모음T" pitchFamily="18" charset="-127"/>
                <a:ea typeface="휴먼모음T" pitchFamily="18" charset="-127"/>
              </a:rPr>
              <a:t>즐거워서 </a:t>
            </a:r>
            <a:r>
              <a:rPr lang="en-US" altLang="ko-KR" sz="1200" dirty="0">
                <a:latin typeface="휴먼모음T" pitchFamily="18" charset="-127"/>
                <a:ea typeface="휴먼모음T" pitchFamily="18" charset="-127"/>
              </a:rPr>
              <a:t>2</a:t>
            </a:r>
            <a:r>
              <a:rPr lang="ko-KR" altLang="en-US" sz="1200" dirty="0">
                <a:latin typeface="휴먼모음T" pitchFamily="18" charset="-127"/>
                <a:ea typeface="휴먼모음T" pitchFamily="18" charset="-127"/>
              </a:rPr>
              <a:t>학년 겨울방학 때까지 일을 열심히 하게 되었다</a:t>
            </a:r>
            <a:r>
              <a:rPr lang="en-US" altLang="ko-KR" sz="1200" dirty="0">
                <a:latin typeface="휴먼모음T" pitchFamily="18" charset="-127"/>
                <a:ea typeface="휴먼모음T" pitchFamily="18" charset="-127"/>
              </a:rPr>
              <a:t>. </a:t>
            </a:r>
          </a:p>
          <a:p>
            <a:r>
              <a:rPr lang="ko-KR" altLang="en-US" sz="1200" dirty="0">
                <a:latin typeface="휴먼모음T" pitchFamily="18" charset="-127"/>
                <a:ea typeface="휴먼모음T" pitchFamily="18" charset="-127"/>
              </a:rPr>
              <a:t>하루 종일 한눈 팔지 않고 미용에만 전념하던 나는 갑자기 슬럼프가 오면서 미용이 조금 지겨워지기 시작했다</a:t>
            </a:r>
            <a:r>
              <a:rPr lang="en-US" altLang="ko-KR" sz="1200" dirty="0">
                <a:latin typeface="휴먼모음T" pitchFamily="18" charset="-127"/>
                <a:ea typeface="휴먼모음T" pitchFamily="18" charset="-127"/>
              </a:rPr>
              <a:t>. </a:t>
            </a:r>
          </a:p>
          <a:p>
            <a:r>
              <a:rPr lang="ko-KR" altLang="en-US" sz="1200" dirty="0">
                <a:latin typeface="휴먼모음T" pitchFamily="18" charset="-127"/>
                <a:ea typeface="휴먼모음T" pitchFamily="18" charset="-127"/>
              </a:rPr>
              <a:t>대학 생활 </a:t>
            </a:r>
            <a:r>
              <a:rPr lang="en-US" altLang="ko-KR" sz="1200" dirty="0">
                <a:latin typeface="휴먼모음T" pitchFamily="18" charset="-127"/>
                <a:ea typeface="휴먼모음T" pitchFamily="18" charset="-127"/>
              </a:rPr>
              <a:t>4</a:t>
            </a:r>
            <a:r>
              <a:rPr lang="ko-KR" altLang="en-US" sz="1200" dirty="0">
                <a:latin typeface="휴먼모음T" pitchFamily="18" charset="-127"/>
                <a:ea typeface="휴먼모음T" pitchFamily="18" charset="-127"/>
              </a:rPr>
              <a:t>년 동안 </a:t>
            </a:r>
            <a:r>
              <a:rPr lang="en-US" altLang="ko-KR" sz="1200" dirty="0">
                <a:latin typeface="휴먼모음T" pitchFamily="18" charset="-127"/>
                <a:ea typeface="휴먼모음T" pitchFamily="18" charset="-127"/>
              </a:rPr>
              <a:t>2</a:t>
            </a:r>
            <a:r>
              <a:rPr lang="ko-KR" altLang="en-US" sz="1200" dirty="0">
                <a:latin typeface="휴먼모음T" pitchFamily="18" charset="-127"/>
                <a:ea typeface="휴먼모음T" pitchFamily="18" charset="-127"/>
              </a:rPr>
              <a:t>번의 휴학을 결정하고 다른 일들을 경험했지만</a:t>
            </a:r>
            <a:r>
              <a:rPr lang="en-US" altLang="ko-KR" sz="120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200" dirty="0">
                <a:latin typeface="휴먼모음T" pitchFamily="18" charset="-127"/>
                <a:ea typeface="휴먼모음T" pitchFamily="18" charset="-127"/>
              </a:rPr>
              <a:t>결국 내가 갈 길은 미용이라는 생각에 늘 다시</a:t>
            </a:r>
            <a:endParaRPr lang="en-US" altLang="ko-KR" sz="1200" dirty="0">
              <a:latin typeface="휴먼모음T" pitchFamily="18" charset="-127"/>
              <a:ea typeface="휴먼모음T" pitchFamily="18" charset="-127"/>
            </a:endParaRPr>
          </a:p>
          <a:p>
            <a:r>
              <a:rPr lang="ko-KR" altLang="en-US" sz="1200" dirty="0">
                <a:latin typeface="휴먼모음T" pitchFamily="18" charset="-127"/>
                <a:ea typeface="휴먼모음T" pitchFamily="18" charset="-127"/>
              </a:rPr>
              <a:t>학교로 돌아오곤 했었다</a:t>
            </a:r>
            <a:r>
              <a:rPr lang="en-US" altLang="ko-KR" sz="1200" dirty="0">
                <a:latin typeface="휴먼모음T" pitchFamily="18" charset="-127"/>
                <a:ea typeface="휴먼모음T" pitchFamily="18" charset="-127"/>
              </a:rPr>
              <a:t>.</a:t>
            </a:r>
          </a:p>
          <a:p>
            <a:r>
              <a:rPr lang="ko-KR" altLang="en-US" sz="1200" u="sng" dirty="0">
                <a:latin typeface="휴먼모음T" pitchFamily="18" charset="-127"/>
                <a:ea typeface="휴먼모음T" pitchFamily="18" charset="-127"/>
              </a:rPr>
              <a:t>지금 생각해보면 </a:t>
            </a:r>
            <a:r>
              <a:rPr lang="ko-KR" altLang="en-US" sz="1600" u="sng" dirty="0">
                <a:solidFill>
                  <a:srgbClr val="C00000"/>
                </a:solidFill>
                <a:latin typeface="휴먼모음T" pitchFamily="18" charset="-127"/>
                <a:ea typeface="휴먼모음T" pitchFamily="18" charset="-127"/>
              </a:rPr>
              <a:t>학교라는 곳은 </a:t>
            </a:r>
            <a:r>
              <a:rPr lang="ko-KR" altLang="en-US" sz="1200" u="sng" dirty="0">
                <a:latin typeface="휴먼모음T" pitchFamily="18" charset="-127"/>
                <a:ea typeface="휴먼모음T" pitchFamily="18" charset="-127"/>
              </a:rPr>
              <a:t>단순히 전공자로서 성장하는 것이 아니라 </a:t>
            </a:r>
            <a:endParaRPr lang="en-US" altLang="ko-KR" sz="1200" u="sng" dirty="0">
              <a:latin typeface="휴먼모음T" pitchFamily="18" charset="-127"/>
              <a:ea typeface="휴먼모음T" pitchFamily="18" charset="-127"/>
            </a:endParaRPr>
          </a:p>
          <a:p>
            <a:r>
              <a:rPr lang="ko-KR" altLang="en-US" sz="1600" u="sng" dirty="0">
                <a:solidFill>
                  <a:srgbClr val="C00000"/>
                </a:solidFill>
                <a:latin typeface="휴먼모음T" pitchFamily="18" charset="-127"/>
                <a:ea typeface="휴먼모음T" pitchFamily="18" charset="-127"/>
              </a:rPr>
              <a:t>작은 사회를 경험하고 자존감도 높아지면서</a:t>
            </a:r>
            <a:r>
              <a:rPr lang="en-US" altLang="ko-KR" sz="1600" u="sng" dirty="0">
                <a:solidFill>
                  <a:srgbClr val="C0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1600" u="sng" dirty="0">
                <a:solidFill>
                  <a:srgbClr val="C00000"/>
                </a:solidFill>
                <a:latin typeface="휴먼모음T" pitchFamily="18" charset="-127"/>
                <a:ea typeface="휴먼모음T" pitchFamily="18" charset="-127"/>
              </a:rPr>
              <a:t>마인드가 달라지는 것을 경험했던 소중한 곳</a:t>
            </a:r>
            <a:r>
              <a:rPr lang="ko-KR" altLang="en-US" sz="1200" u="sng" dirty="0">
                <a:latin typeface="휴먼모음T" pitchFamily="18" charset="-127"/>
                <a:ea typeface="휴먼모음T" pitchFamily="18" charset="-127"/>
              </a:rPr>
              <a:t>이었다</a:t>
            </a:r>
            <a:r>
              <a:rPr lang="en-US" altLang="ko-KR" sz="1200" u="sng" dirty="0">
                <a:latin typeface="휴먼모음T" pitchFamily="18" charset="-127"/>
                <a:ea typeface="휴먼모음T" pitchFamily="18" charset="-127"/>
              </a:rPr>
              <a:t>. </a:t>
            </a:r>
          </a:p>
          <a:p>
            <a:r>
              <a:rPr lang="ko-KR" altLang="en-US" sz="1200" u="sng" dirty="0">
                <a:latin typeface="휴먼모음T" pitchFamily="18" charset="-127"/>
                <a:ea typeface="휴먼모음T" pitchFamily="18" charset="-127"/>
              </a:rPr>
              <a:t>정말 닮고 싶은 선배님</a:t>
            </a:r>
            <a:r>
              <a:rPr lang="en-US" altLang="ko-KR" sz="1200" u="sng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200" u="sng" dirty="0">
                <a:latin typeface="휴먼모음T" pitchFamily="18" charset="-127"/>
                <a:ea typeface="휴먼모음T" pitchFamily="18" charset="-127"/>
              </a:rPr>
              <a:t>재학 중일 때나 휴학 중일 때나 늘 나를 신경 써주셨던 교수님</a:t>
            </a:r>
            <a:r>
              <a:rPr lang="en-US" altLang="ko-KR" sz="1200" u="sng" dirty="0">
                <a:latin typeface="휴먼모음T" pitchFamily="18" charset="-127"/>
                <a:ea typeface="휴먼모음T" pitchFamily="18" charset="-127"/>
              </a:rPr>
              <a:t>. </a:t>
            </a:r>
          </a:p>
          <a:p>
            <a:r>
              <a:rPr lang="ko-KR" altLang="en-US" sz="1200" u="sng" dirty="0">
                <a:latin typeface="휴먼모음T" pitchFamily="18" charset="-127"/>
                <a:ea typeface="휴먼모음T" pitchFamily="18" charset="-127"/>
              </a:rPr>
              <a:t>학교에서 만났던 수 많은 인연들은 지금까지도 내가 어려울 때 기댈 수 있는 든든한 버팀목이다</a:t>
            </a:r>
            <a:r>
              <a:rPr lang="en-US" altLang="ko-KR" sz="1200" u="sng" dirty="0">
                <a:latin typeface="휴먼모음T" pitchFamily="18" charset="-127"/>
                <a:ea typeface="휴먼모음T" pitchFamily="18" charset="-127"/>
              </a:rPr>
              <a:t>. </a:t>
            </a:r>
          </a:p>
          <a:p>
            <a:r>
              <a:rPr lang="ko-KR" altLang="en-US" sz="1200" u="sng" dirty="0">
                <a:latin typeface="휴먼모음T" pitchFamily="18" charset="-127"/>
                <a:ea typeface="휴먼모음T" pitchFamily="18" charset="-127"/>
              </a:rPr>
              <a:t>이제 나는 </a:t>
            </a:r>
            <a:r>
              <a:rPr lang="ko-KR" altLang="en-US" sz="1200" u="sng" dirty="0" err="1">
                <a:latin typeface="휴먼모음T" pitchFamily="18" charset="-127"/>
                <a:ea typeface="휴먼모음T" pitchFamily="18" charset="-127"/>
              </a:rPr>
              <a:t>샵에서</a:t>
            </a:r>
            <a:r>
              <a:rPr lang="ko-KR" altLang="en-US" sz="1200" u="sng" dirty="0">
                <a:latin typeface="휴먼모음T" pitchFamily="18" charset="-127"/>
                <a:ea typeface="휴먼모음T" pitchFamily="18" charset="-127"/>
              </a:rPr>
              <a:t> 근무하면서 날마다 조금씩 발전하고 있지만</a:t>
            </a:r>
            <a:r>
              <a:rPr lang="en-US" altLang="ko-KR" sz="1200" u="sng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200" u="sng" dirty="0">
                <a:latin typeface="휴먼모음T" pitchFamily="18" charset="-127"/>
                <a:ea typeface="휴먼모음T" pitchFamily="18" charset="-127"/>
              </a:rPr>
              <a:t>또 다른 꿈을 꾼다</a:t>
            </a:r>
            <a:r>
              <a:rPr lang="en-US" altLang="ko-KR" sz="1200" u="sng" dirty="0">
                <a:latin typeface="휴먼모음T" pitchFamily="18" charset="-127"/>
                <a:ea typeface="휴먼모음T" pitchFamily="18" charset="-127"/>
              </a:rPr>
              <a:t>. </a:t>
            </a:r>
          </a:p>
          <a:p>
            <a:r>
              <a:rPr lang="ko-KR" altLang="en-US" sz="1200" u="sng" dirty="0">
                <a:latin typeface="휴먼모음T" pitchFamily="18" charset="-127"/>
                <a:ea typeface="휴먼모음T" pitchFamily="18" charset="-127"/>
              </a:rPr>
              <a:t>바로 학교에서 습득한 가르침을 바탕으로</a:t>
            </a:r>
            <a:r>
              <a:rPr lang="ko-KR" altLang="en-US" sz="1200" u="sng" dirty="0">
                <a:solidFill>
                  <a:srgbClr val="00B0F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1400" u="sng" dirty="0">
                <a:solidFill>
                  <a:srgbClr val="C00000"/>
                </a:solidFill>
                <a:latin typeface="휴먼모음T" pitchFamily="18" charset="-127"/>
                <a:ea typeface="휴먼모음T" pitchFamily="18" charset="-127"/>
              </a:rPr>
              <a:t>미용의 가치를 높이는 사람이 되는 것이 나의 최종 목표</a:t>
            </a:r>
            <a:r>
              <a:rPr lang="ko-KR" altLang="en-US" sz="1200" u="sng" dirty="0">
                <a:latin typeface="휴먼모음T" pitchFamily="18" charset="-127"/>
                <a:ea typeface="휴먼모음T" pitchFamily="18" charset="-127"/>
              </a:rPr>
              <a:t>이다</a:t>
            </a:r>
            <a:r>
              <a:rPr lang="en-US" altLang="ko-KR" sz="1200" u="sng" dirty="0">
                <a:latin typeface="휴먼모음T" pitchFamily="18" charset="-127"/>
                <a:ea typeface="휴먼모음T" pitchFamily="18" charset="-127"/>
              </a:rPr>
              <a:t>. </a:t>
            </a:r>
          </a:p>
          <a:p>
            <a:r>
              <a:rPr lang="ko-KR" altLang="en-US" sz="1200" dirty="0">
                <a:latin typeface="휴먼모음T" pitchFamily="18" charset="-127"/>
                <a:ea typeface="휴먼모음T" pitchFamily="18" charset="-127"/>
              </a:rPr>
              <a:t>끊임없이 바라고 상상하면 그게 무엇이든 이루어질 것이라고 굳게 믿는다</a:t>
            </a:r>
            <a:r>
              <a:rPr lang="en-US" altLang="ko-KR" sz="1200" dirty="0">
                <a:latin typeface="휴먼모음T" pitchFamily="18" charset="-127"/>
                <a:ea typeface="휴먼모음T" pitchFamily="18" charset="-127"/>
              </a:rPr>
              <a:t>.  </a:t>
            </a:r>
            <a:r>
              <a:rPr lang="ko-KR" altLang="en-US" sz="1200" dirty="0">
                <a:latin typeface="휴먼모음T" pitchFamily="18" charset="-127"/>
                <a:ea typeface="휴먼모음T" pitchFamily="18" charset="-127"/>
              </a:rPr>
              <a:t> </a:t>
            </a:r>
          </a:p>
        </p:txBody>
      </p:sp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878263"/>
            <a:ext cx="1506434" cy="1506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993070" y="2107698"/>
            <a:ext cx="10727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latin typeface="휴먼모음T" pitchFamily="18" charset="-127"/>
                <a:ea typeface="휴먼모음T" pitchFamily="18" charset="-127"/>
              </a:rPr>
              <a:t>13</a:t>
            </a:r>
            <a:r>
              <a:rPr lang="ko-KR" altLang="en-US" sz="1200" dirty="0">
                <a:latin typeface="휴먼모음T" pitchFamily="18" charset="-127"/>
                <a:ea typeface="휴먼모음T" pitchFamily="18" charset="-127"/>
              </a:rPr>
              <a:t>학번 김혜진</a:t>
            </a:r>
          </a:p>
        </p:txBody>
      </p:sp>
    </p:spTree>
    <p:extLst>
      <p:ext uri="{BB962C8B-B14F-4D97-AF65-F5344CB8AC3E}">
        <p14:creationId xmlns:p14="http://schemas.microsoft.com/office/powerpoint/2010/main" val="501018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221908"/>
            <a:ext cx="5040560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14.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졸업생의 빛나는 미용인생의 시작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!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3491880" y="946418"/>
            <a:ext cx="3893930" cy="369332"/>
          </a:xfrm>
          <a:prstGeom prst="rect">
            <a:avLst/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altLang="ko-KR" dirty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2018</a:t>
            </a:r>
            <a:r>
              <a:rPr lang="ko-KR" altLang="en-US" dirty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년 임용시험 합격</a:t>
            </a:r>
            <a:r>
              <a:rPr lang="en-US" altLang="ko-KR" dirty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! </a:t>
            </a:r>
            <a:r>
              <a:rPr lang="ko-KR" altLang="en-US" dirty="0">
                <a:solidFill>
                  <a:srgbClr val="FFFF00"/>
                </a:solidFill>
                <a:latin typeface="휴먼모음T" pitchFamily="18" charset="-127"/>
                <a:ea typeface="휴먼모음T" pitchFamily="18" charset="-127"/>
              </a:rPr>
              <a:t>미용교사</a:t>
            </a:r>
            <a:r>
              <a:rPr lang="ko-KR" altLang="en-US" dirty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 시작</a:t>
            </a:r>
            <a:r>
              <a:rPr lang="en-US" altLang="ko-KR" dirty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! </a:t>
            </a:r>
            <a:endParaRPr lang="ko-KR" altLang="en-US" dirty="0">
              <a:solidFill>
                <a:schemeClr val="bg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5" name="Picture 2" descr="http://was.kwu.ac.kr/upload/photo/hakbu/2014/2014851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585882"/>
            <a:ext cx="1527008" cy="1761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971600" y="3505149"/>
            <a:ext cx="152700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300" dirty="0">
                <a:latin typeface="휴먼모음T" pitchFamily="18" charset="-127"/>
                <a:ea typeface="휴먼모음T" pitchFamily="18" charset="-127"/>
              </a:rPr>
              <a:t>2018 </a:t>
            </a:r>
            <a:r>
              <a:rPr lang="ko-KR" altLang="en-US" sz="1300" dirty="0">
                <a:latin typeface="휴먼모음T" pitchFamily="18" charset="-127"/>
                <a:ea typeface="휴먼모음T" pitchFamily="18" charset="-127"/>
              </a:rPr>
              <a:t>임용 합격자</a:t>
            </a:r>
            <a:endParaRPr lang="en-US" altLang="ko-KR" sz="1300" dirty="0">
              <a:latin typeface="휴먼모음T" pitchFamily="18" charset="-127"/>
              <a:ea typeface="휴먼모음T" pitchFamily="18" charset="-127"/>
            </a:endParaRPr>
          </a:p>
          <a:p>
            <a:pPr algn="ctr"/>
            <a:r>
              <a:rPr lang="en-US" altLang="ko-KR" sz="1300" dirty="0">
                <a:latin typeface="휴먼모음T" pitchFamily="18" charset="-127"/>
                <a:ea typeface="휴먼모음T" pitchFamily="18" charset="-127"/>
              </a:rPr>
              <a:t>14</a:t>
            </a:r>
            <a:r>
              <a:rPr lang="ko-KR" altLang="en-US" sz="1300" dirty="0">
                <a:latin typeface="휴먼모음T" pitchFamily="18" charset="-127"/>
                <a:ea typeface="휴먼모음T" pitchFamily="18" charset="-127"/>
              </a:rPr>
              <a:t>학번 황수현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2757741" y="1552105"/>
            <a:ext cx="5500726" cy="314933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ko-KR" altLang="en-US" sz="160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미용이라는 새로운 진로와 교직이라는 쉽지 않은 목표를 가지고 광주여대 </a:t>
            </a:r>
            <a:r>
              <a:rPr lang="ko-KR" altLang="en-US" sz="1600" dirty="0" err="1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미용과학과에</a:t>
            </a:r>
            <a:r>
              <a:rPr lang="ko-KR" altLang="en-US" sz="160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진학해 많은 시행 착오를 겪었습니다</a:t>
            </a:r>
            <a:r>
              <a:rPr lang="en-US" altLang="ko-KR" sz="160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.</a:t>
            </a:r>
            <a:r>
              <a:rPr lang="ko-KR" altLang="en-US" sz="160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 하지만 함께 걸어주는 동기들과 아낌없는 지원을 해주신 교수님들 덕분에 이번 </a:t>
            </a:r>
            <a:r>
              <a:rPr lang="en-US" altLang="ko-KR" sz="160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2018</a:t>
            </a:r>
            <a:r>
              <a:rPr lang="ko-KR" altLang="en-US" sz="160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년 임용시험에서 좋은 결과를 맺을 수 있었습니다</a:t>
            </a:r>
            <a:r>
              <a:rPr lang="en-US" altLang="ko-KR" sz="160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ko-KR" altLang="en-US" sz="160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앞으로 제자들에게 좋은 교사가 될 수 있도록 노력할 것이며</a:t>
            </a:r>
            <a:r>
              <a:rPr lang="en-US" altLang="ko-KR" sz="160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60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광주여대 동문 여러분</a:t>
            </a:r>
            <a:r>
              <a:rPr lang="en-US" altLang="ko-KR" sz="160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60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교수님 진심으로 </a:t>
            </a:r>
            <a:r>
              <a:rPr lang="ko-KR" altLang="en-US" sz="1600" dirty="0" err="1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감사드립니다</a:t>
            </a:r>
            <a:r>
              <a:rPr lang="en-US" altLang="ko-KR" sz="1600" dirty="0">
                <a:solidFill>
                  <a:schemeClr val="tx2">
                    <a:lumMod val="50000"/>
                  </a:schemeClr>
                </a:solidFill>
                <a:latin typeface="휴먼모음T" pitchFamily="18" charset="-127"/>
                <a:ea typeface="휴먼모음T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70781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221908"/>
            <a:ext cx="547260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14.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졸업생의 빛나는 미용인생의 시작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!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 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113" y="1495260"/>
            <a:ext cx="1872207" cy="182540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94320" y="3453029"/>
            <a:ext cx="10727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16</a:t>
            </a:r>
            <a:r>
              <a:rPr lang="ko-KR" altLang="en-US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학번 정지영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267780" y="1408590"/>
            <a:ext cx="4552655" cy="349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>
                <a:latin typeface="휴먼모음T" pitchFamily="18" charset="-127"/>
                <a:ea typeface="휴먼모음T" pitchFamily="18" charset="-127"/>
              </a:rPr>
              <a:t>화장품 전공의 길을 걷기 전에 그저 나는 </a:t>
            </a:r>
            <a:r>
              <a:rPr lang="en-US" altLang="ko-KR" sz="1100" u="sng" dirty="0">
                <a:latin typeface="휴먼모음T" pitchFamily="18" charset="-127"/>
                <a:ea typeface="휴먼모음T" pitchFamily="18" charset="-127"/>
              </a:rPr>
              <a:t>＂</a:t>
            </a:r>
            <a:r>
              <a:rPr lang="ko-KR" altLang="en-US" sz="1100" u="sng" dirty="0">
                <a:latin typeface="휴먼모음T" pitchFamily="18" charset="-127"/>
                <a:ea typeface="휴먼모음T" pitchFamily="18" charset="-127"/>
              </a:rPr>
              <a:t>평범한 직장인</a:t>
            </a:r>
            <a:r>
              <a:rPr lang="en-US" altLang="ko-KR" sz="1100" u="sng" dirty="0">
                <a:latin typeface="휴먼모음T" pitchFamily="18" charset="-127"/>
                <a:ea typeface="휴먼모음T" pitchFamily="18" charset="-127"/>
              </a:rPr>
              <a:t>”</a:t>
            </a:r>
            <a:r>
              <a:rPr lang="ko-KR" altLang="en-US" sz="1100" u="sng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1100" dirty="0">
                <a:latin typeface="휴먼모음T" pitchFamily="18" charset="-127"/>
                <a:ea typeface="휴먼모음T" pitchFamily="18" charset="-127"/>
              </a:rPr>
              <a:t>이였다</a:t>
            </a:r>
            <a:r>
              <a:rPr lang="en-US" altLang="ko-KR" sz="1100" dirty="0">
                <a:latin typeface="휴먼모음T" pitchFamily="18" charset="-127"/>
                <a:ea typeface="휴먼모음T" pitchFamily="18" charset="-127"/>
              </a:rPr>
              <a:t>.</a:t>
            </a:r>
          </a:p>
          <a:p>
            <a:r>
              <a:rPr lang="ko-KR" altLang="en-US" sz="1100" dirty="0">
                <a:latin typeface="휴먼모음T" pitchFamily="18" charset="-127"/>
                <a:ea typeface="휴먼모음T" pitchFamily="18" charset="-127"/>
              </a:rPr>
              <a:t>평범히 다니던 회사를 그만 두고 </a:t>
            </a:r>
            <a:r>
              <a:rPr lang="en-US" altLang="ko-KR" sz="1100" u="sng" dirty="0">
                <a:latin typeface="휴먼모음T" pitchFamily="18" charset="-127"/>
                <a:ea typeface="휴먼모음T" pitchFamily="18" charset="-127"/>
              </a:rPr>
              <a:t>“</a:t>
            </a:r>
            <a:r>
              <a:rPr lang="ko-KR" altLang="en-US" sz="1100" u="sng" dirty="0">
                <a:latin typeface="휴먼모음T" pitchFamily="18" charset="-127"/>
                <a:ea typeface="휴먼모음T" pitchFamily="18" charset="-127"/>
              </a:rPr>
              <a:t>화장품 연구원</a:t>
            </a:r>
            <a:r>
              <a:rPr lang="en-US" altLang="ko-KR" sz="1100" u="sng" dirty="0">
                <a:latin typeface="휴먼모음T" pitchFamily="18" charset="-127"/>
                <a:ea typeface="휴먼모음T" pitchFamily="18" charset="-127"/>
              </a:rPr>
              <a:t>”</a:t>
            </a:r>
            <a:r>
              <a:rPr lang="ko-KR" altLang="en-US" sz="1100" dirty="0">
                <a:latin typeface="휴먼모음T" pitchFamily="18" charset="-127"/>
                <a:ea typeface="휴먼모음T" pitchFamily="18" charset="-127"/>
              </a:rPr>
              <a:t>의 꿈을 </a:t>
            </a:r>
            <a:endParaRPr lang="en-US" altLang="ko-KR" sz="1100" dirty="0">
              <a:latin typeface="휴먼모음T" pitchFamily="18" charset="-127"/>
              <a:ea typeface="휴먼모음T" pitchFamily="18" charset="-127"/>
            </a:endParaRPr>
          </a:p>
          <a:p>
            <a:r>
              <a:rPr lang="ko-KR" altLang="en-US" sz="1100" dirty="0">
                <a:latin typeface="휴먼모음T" pitchFamily="18" charset="-127"/>
                <a:ea typeface="휴먼모음T" pitchFamily="18" charset="-127"/>
              </a:rPr>
              <a:t>이루기 위해 진학의 길을 걷게 되었다</a:t>
            </a:r>
            <a:r>
              <a:rPr lang="en-US" altLang="ko-KR" sz="1100" dirty="0">
                <a:latin typeface="휴먼모음T" pitchFamily="18" charset="-127"/>
                <a:ea typeface="휴먼모음T" pitchFamily="18" charset="-127"/>
              </a:rPr>
              <a:t>. </a:t>
            </a:r>
          </a:p>
          <a:p>
            <a:endParaRPr lang="en-US" altLang="ko-KR" sz="1100" dirty="0">
              <a:latin typeface="휴먼모음T" pitchFamily="18" charset="-127"/>
              <a:ea typeface="휴먼모음T" pitchFamily="18" charset="-127"/>
            </a:endParaRPr>
          </a:p>
          <a:p>
            <a:r>
              <a:rPr lang="ko-KR" altLang="en-US" sz="1100" dirty="0">
                <a:latin typeface="휴먼모음T" pitchFamily="18" charset="-127"/>
                <a:ea typeface="휴먼모음T" pitchFamily="18" charset="-127"/>
              </a:rPr>
              <a:t>학업과 동시에 화장품 판매 알바</a:t>
            </a:r>
            <a:r>
              <a:rPr lang="en-US" altLang="ko-KR" sz="110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100" dirty="0">
                <a:latin typeface="휴먼모음T" pitchFamily="18" charset="-127"/>
                <a:ea typeface="휴먼모음T" pitchFamily="18" charset="-127"/>
              </a:rPr>
              <a:t>동아리 팀원</a:t>
            </a:r>
            <a:r>
              <a:rPr lang="en-US" altLang="ko-KR" sz="110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100" dirty="0">
                <a:latin typeface="휴먼모음T" pitchFamily="18" charset="-127"/>
                <a:ea typeface="휴먼모음T" pitchFamily="18" charset="-127"/>
              </a:rPr>
              <a:t>등 다양한 </a:t>
            </a:r>
            <a:endParaRPr lang="en-US" altLang="ko-KR" sz="1100" dirty="0">
              <a:latin typeface="휴먼모음T" pitchFamily="18" charset="-127"/>
              <a:ea typeface="휴먼모음T" pitchFamily="18" charset="-127"/>
            </a:endParaRPr>
          </a:p>
          <a:p>
            <a:r>
              <a:rPr lang="ko-KR" altLang="en-US" sz="1100" dirty="0">
                <a:latin typeface="휴먼모음T" pitchFamily="18" charset="-127"/>
                <a:ea typeface="휴먼모음T" pitchFamily="18" charset="-127"/>
              </a:rPr>
              <a:t>학과 프로그램에 참여 하였다</a:t>
            </a:r>
            <a:r>
              <a:rPr lang="en-US" altLang="ko-KR" sz="1100" dirty="0">
                <a:latin typeface="휴먼모음T" pitchFamily="18" charset="-127"/>
                <a:ea typeface="휴먼모음T" pitchFamily="18" charset="-127"/>
              </a:rPr>
              <a:t>. </a:t>
            </a:r>
            <a:r>
              <a:rPr lang="ko-KR" altLang="en-US" sz="1100" dirty="0">
                <a:latin typeface="휴먼모음T" pitchFamily="18" charset="-127"/>
                <a:ea typeface="휴먼모음T" pitchFamily="18" charset="-127"/>
              </a:rPr>
              <a:t> </a:t>
            </a:r>
            <a:endParaRPr lang="en-US" altLang="ko-KR" sz="1100" dirty="0">
              <a:latin typeface="휴먼모음T" pitchFamily="18" charset="-127"/>
              <a:ea typeface="휴먼모음T" pitchFamily="18" charset="-127"/>
            </a:endParaRPr>
          </a:p>
          <a:p>
            <a:r>
              <a:rPr lang="ko-KR" altLang="en-US" sz="1100" dirty="0">
                <a:latin typeface="휴먼모음T" pitchFamily="18" charset="-127"/>
                <a:ea typeface="휴먼모음T" pitchFamily="18" charset="-127"/>
              </a:rPr>
              <a:t>학업</a:t>
            </a:r>
            <a:r>
              <a:rPr lang="en-US" altLang="ko-KR" sz="110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100" dirty="0">
                <a:latin typeface="휴먼모음T" pitchFamily="18" charset="-127"/>
                <a:ea typeface="휴먼모음T" pitchFamily="18" charset="-127"/>
              </a:rPr>
              <a:t>스펙 둘 다 놓치지 않고 싶어서 열심히 노력했다</a:t>
            </a:r>
            <a:r>
              <a:rPr lang="en-US" altLang="ko-KR" sz="1100" dirty="0">
                <a:latin typeface="휴먼모음T" pitchFamily="18" charset="-127"/>
                <a:ea typeface="휴먼모음T" pitchFamily="18" charset="-127"/>
              </a:rPr>
              <a:t>. </a:t>
            </a:r>
          </a:p>
          <a:p>
            <a:r>
              <a:rPr lang="ko-KR" altLang="en-US" sz="1100" dirty="0">
                <a:latin typeface="휴먼모음T" pitchFamily="18" charset="-127"/>
                <a:ea typeface="휴먼모음T" pitchFamily="18" charset="-127"/>
              </a:rPr>
              <a:t>조금은 힘들었지만 이로 인해 값진 경험과 우수한 성적</a:t>
            </a:r>
            <a:r>
              <a:rPr lang="en-US" altLang="ko-KR" sz="1100" dirty="0">
                <a:latin typeface="휴먼모음T" pitchFamily="18" charset="-127"/>
                <a:ea typeface="휴먼모음T" pitchFamily="18" charset="-127"/>
              </a:rPr>
              <a:t>,</a:t>
            </a:r>
            <a:r>
              <a:rPr lang="ko-KR" altLang="en-US" sz="1100" dirty="0">
                <a:latin typeface="휴먼모음T" pitchFamily="18" charset="-127"/>
                <a:ea typeface="휴먼모음T" pitchFamily="18" charset="-127"/>
              </a:rPr>
              <a:t> 나의 스펙을 쌓을 수 있었다</a:t>
            </a:r>
            <a:r>
              <a:rPr lang="en-US" altLang="ko-KR" sz="1100" dirty="0">
                <a:latin typeface="휴먼모음T" pitchFamily="18" charset="-127"/>
                <a:ea typeface="휴먼모음T" pitchFamily="18" charset="-127"/>
              </a:rPr>
              <a:t>.</a:t>
            </a:r>
          </a:p>
          <a:p>
            <a:endParaRPr lang="en-US" altLang="ko-KR" sz="1100" dirty="0">
              <a:latin typeface="휴먼모음T" pitchFamily="18" charset="-127"/>
              <a:ea typeface="휴먼모음T" pitchFamily="18" charset="-127"/>
            </a:endParaRPr>
          </a:p>
          <a:p>
            <a:r>
              <a:rPr lang="ko-KR" altLang="en-US" sz="1100" dirty="0">
                <a:latin typeface="휴먼모음T" pitchFamily="18" charset="-127"/>
                <a:ea typeface="휴먼모음T" pitchFamily="18" charset="-127"/>
              </a:rPr>
              <a:t>후엔 늘 소망했던</a:t>
            </a:r>
            <a:r>
              <a:rPr lang="en-US" altLang="ko-KR" sz="1100" dirty="0">
                <a:latin typeface="휴먼모음T" pitchFamily="18" charset="-127"/>
                <a:ea typeface="휴먼모음T" pitchFamily="18" charset="-127"/>
              </a:rPr>
              <a:t>“</a:t>
            </a:r>
            <a:r>
              <a:rPr lang="ko-KR" altLang="en-US" sz="1100" dirty="0">
                <a:latin typeface="휴먼모음T" pitchFamily="18" charset="-127"/>
                <a:ea typeface="휴먼모음T" pitchFamily="18" charset="-127"/>
              </a:rPr>
              <a:t>기초화장품 연구원</a:t>
            </a:r>
            <a:r>
              <a:rPr lang="en-US" altLang="ko-KR" sz="1100" dirty="0">
                <a:latin typeface="휴먼모음T" pitchFamily="18" charset="-127"/>
                <a:ea typeface="휴먼모음T" pitchFamily="18" charset="-127"/>
              </a:rPr>
              <a:t>”</a:t>
            </a:r>
            <a:r>
              <a:rPr lang="ko-KR" altLang="en-US" sz="1100" dirty="0">
                <a:latin typeface="휴먼모음T" pitchFamily="18" charset="-127"/>
                <a:ea typeface="휴먼모음T" pitchFamily="18" charset="-127"/>
              </a:rPr>
              <a:t>의 꿈을 이루게 되었다</a:t>
            </a:r>
            <a:r>
              <a:rPr lang="en-US" altLang="ko-KR" sz="1100" dirty="0">
                <a:latin typeface="휴먼모음T" pitchFamily="18" charset="-127"/>
                <a:ea typeface="휴먼모음T" pitchFamily="18" charset="-127"/>
              </a:rPr>
              <a:t>.</a:t>
            </a:r>
          </a:p>
          <a:p>
            <a:endParaRPr lang="en-US" altLang="ko-KR" sz="1100" dirty="0">
              <a:latin typeface="휴먼모음T" pitchFamily="18" charset="-127"/>
              <a:ea typeface="휴먼모음T" pitchFamily="18" charset="-127"/>
            </a:endParaRPr>
          </a:p>
          <a:p>
            <a:r>
              <a:rPr lang="ko-KR" altLang="en-US" sz="1100" dirty="0">
                <a:latin typeface="휴먼모음T" pitchFamily="18" charset="-127"/>
                <a:ea typeface="휴먼모음T" pitchFamily="18" charset="-127"/>
              </a:rPr>
              <a:t>사실</a:t>
            </a:r>
            <a:r>
              <a:rPr lang="en-US" altLang="ko-KR" sz="110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100" dirty="0">
                <a:latin typeface="휴먼모음T" pitchFamily="18" charset="-127"/>
                <a:ea typeface="휴먼모음T" pitchFamily="18" charset="-127"/>
              </a:rPr>
              <a:t>훌륭한 교수님</a:t>
            </a:r>
            <a:r>
              <a:rPr lang="en-US" altLang="ko-KR" sz="110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100" dirty="0">
                <a:latin typeface="휴먼모음T" pitchFamily="18" charset="-127"/>
                <a:ea typeface="휴먼모음T" pitchFamily="18" charset="-127"/>
              </a:rPr>
              <a:t>동기들의 애정 어린 관심과 도움이 없었더라면 </a:t>
            </a:r>
            <a:endParaRPr lang="en-US" altLang="ko-KR" sz="1100" dirty="0">
              <a:latin typeface="휴먼모음T" pitchFamily="18" charset="-127"/>
              <a:ea typeface="휴먼모음T" pitchFamily="18" charset="-127"/>
            </a:endParaRPr>
          </a:p>
          <a:p>
            <a:r>
              <a:rPr lang="ko-KR" altLang="en-US" sz="1100" dirty="0">
                <a:latin typeface="휴먼모음T" pitchFamily="18" charset="-127"/>
                <a:ea typeface="휴먼모음T" pitchFamily="18" charset="-127"/>
              </a:rPr>
              <a:t>꿈을 이루기 힘들었을 것 이다</a:t>
            </a:r>
            <a:r>
              <a:rPr lang="en-US" altLang="ko-KR" sz="1100" dirty="0">
                <a:latin typeface="휴먼모음T" pitchFamily="18" charset="-127"/>
                <a:ea typeface="휴먼모음T" pitchFamily="18" charset="-127"/>
              </a:rPr>
              <a:t>. </a:t>
            </a:r>
          </a:p>
          <a:p>
            <a:endParaRPr lang="en-US" altLang="ko-KR" sz="1100" dirty="0">
              <a:latin typeface="휴먼모음T" pitchFamily="18" charset="-127"/>
              <a:ea typeface="휴먼모음T" pitchFamily="18" charset="-127"/>
            </a:endParaRPr>
          </a:p>
          <a:p>
            <a:r>
              <a:rPr lang="ko-KR" altLang="en-US" sz="1100" dirty="0">
                <a:latin typeface="휴먼모음T" pitchFamily="18" charset="-127"/>
                <a:ea typeface="휴먼모음T" pitchFamily="18" charset="-127"/>
              </a:rPr>
              <a:t>나의 유일한 장점이 도전하는 걸 두려워 하지 않는다는 점이다</a:t>
            </a:r>
            <a:r>
              <a:rPr lang="en-US" altLang="ko-KR" sz="1100" dirty="0">
                <a:latin typeface="휴먼모음T" pitchFamily="18" charset="-127"/>
                <a:ea typeface="휴먼모음T" pitchFamily="18" charset="-127"/>
              </a:rPr>
              <a:t>.</a:t>
            </a:r>
          </a:p>
          <a:p>
            <a:r>
              <a:rPr lang="ko-KR" altLang="en-US" sz="1100" dirty="0">
                <a:latin typeface="휴먼모음T" pitchFamily="18" charset="-127"/>
                <a:ea typeface="휴먼모음T" pitchFamily="18" charset="-127"/>
              </a:rPr>
              <a:t>나의 후배들에게 해주고 싶은 말이 있다</a:t>
            </a:r>
            <a:r>
              <a:rPr lang="en-US" altLang="ko-KR" sz="1100" dirty="0">
                <a:latin typeface="휴먼모음T" pitchFamily="18" charset="-127"/>
                <a:ea typeface="휴먼모음T" pitchFamily="18" charset="-127"/>
              </a:rPr>
              <a:t>.</a:t>
            </a:r>
          </a:p>
          <a:p>
            <a:r>
              <a:rPr lang="ko-KR" altLang="en-US" sz="1100" dirty="0">
                <a:latin typeface="휴먼모음T" pitchFamily="18" charset="-127"/>
                <a:ea typeface="휴먼모음T" pitchFamily="18" charset="-127"/>
              </a:rPr>
              <a:t>만약 실패를 하게 되라도 내가 느낌 감정과 경험으로 얻는게 있다면</a:t>
            </a:r>
            <a:endParaRPr lang="en-US" altLang="ko-KR" sz="1100" dirty="0">
              <a:latin typeface="휴먼모음T" pitchFamily="18" charset="-127"/>
              <a:ea typeface="휴먼모음T" pitchFamily="18" charset="-127"/>
            </a:endParaRPr>
          </a:p>
          <a:p>
            <a:r>
              <a:rPr lang="ko-KR" altLang="en-US" sz="1100" dirty="0">
                <a:latin typeface="휴먼모음T" pitchFamily="18" charset="-127"/>
                <a:ea typeface="휴먼모음T" pitchFamily="18" charset="-127"/>
              </a:rPr>
              <a:t>그것은 실패가 아니라는 것을 말해주고 싶다</a:t>
            </a:r>
            <a:r>
              <a:rPr lang="en-US" altLang="ko-KR" sz="1100" dirty="0">
                <a:latin typeface="휴먼모음T" pitchFamily="18" charset="-127"/>
                <a:ea typeface="휴먼모음T" pitchFamily="18" charset="-127"/>
              </a:rPr>
              <a:t>. </a:t>
            </a:r>
            <a:endParaRPr lang="en-US" altLang="ko-KR" sz="1000" dirty="0">
              <a:latin typeface="휴먼모음T" pitchFamily="18" charset="-127"/>
              <a:ea typeface="휴먼모음T" pitchFamily="18" charset="-127"/>
            </a:endParaRPr>
          </a:p>
          <a:p>
            <a:endParaRPr lang="en-US" altLang="ko-KR" sz="1200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247065" y="884017"/>
            <a:ext cx="4104456" cy="369332"/>
          </a:xfrm>
          <a:prstGeom prst="rect">
            <a:avLst/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ko-KR" altLang="en-US" dirty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평범한 직장인에서 </a:t>
            </a:r>
            <a:r>
              <a:rPr lang="ko-KR" altLang="en-US" dirty="0">
                <a:solidFill>
                  <a:srgbClr val="FFFF00"/>
                </a:solidFill>
                <a:latin typeface="휴먼모음T" pitchFamily="18" charset="-127"/>
                <a:ea typeface="휴먼모음T" pitchFamily="18" charset="-127"/>
              </a:rPr>
              <a:t>화장품 연구원</a:t>
            </a:r>
            <a:r>
              <a:rPr lang="ko-KR" altLang="en-US" dirty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으로 </a:t>
            </a:r>
            <a:r>
              <a:rPr lang="en-US" altLang="ko-KR" dirty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!!</a:t>
            </a:r>
            <a:endParaRPr lang="ko-KR" altLang="en-US" dirty="0">
              <a:solidFill>
                <a:schemeClr val="bg1"/>
              </a:solidFill>
              <a:latin typeface="휴먼모음T" pitchFamily="18" charset="-127"/>
              <a:ea typeface="휴먼모음T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53753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221908"/>
            <a:ext cx="482453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14.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졸업생의 빛나는 미용인생의 시작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!</a:t>
            </a:r>
          </a:p>
        </p:txBody>
      </p:sp>
      <p:pic>
        <p:nvPicPr>
          <p:cNvPr id="4" name="Picture 6" descr="한국미용박물관 전경"/>
          <p:cNvPicPr>
            <a:picLocks noChangeAspect="1" noChangeArrowheads="1"/>
          </p:cNvPicPr>
          <p:nvPr/>
        </p:nvPicPr>
        <p:blipFill>
          <a:blip r:embed="rId2"/>
          <a:srcRect r="11111"/>
          <a:stretch>
            <a:fillRect/>
          </a:stretch>
        </p:blipFill>
        <p:spPr bwMode="auto">
          <a:xfrm>
            <a:off x="467544" y="1131590"/>
            <a:ext cx="2571768" cy="3214710"/>
          </a:xfrm>
          <a:prstGeom prst="rect">
            <a:avLst/>
          </a:prstGeom>
          <a:noFill/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/>
          <a:srcRect l="55133" t="14581" r="16754" b="29444"/>
          <a:stretch>
            <a:fillRect/>
          </a:stretch>
        </p:blipFill>
        <p:spPr bwMode="auto">
          <a:xfrm>
            <a:off x="3039313" y="1131590"/>
            <a:ext cx="5493128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28124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타원 30"/>
          <p:cNvSpPr/>
          <p:nvPr/>
        </p:nvSpPr>
        <p:spPr>
          <a:xfrm flipH="1" flipV="1">
            <a:off x="3969972" y="1087002"/>
            <a:ext cx="3159770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7" name="직선 연결선 86"/>
          <p:cNvCxnSpPr/>
          <p:nvPr/>
        </p:nvCxnSpPr>
        <p:spPr>
          <a:xfrm>
            <a:off x="9716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직선 연결선 87"/>
          <p:cNvCxnSpPr/>
          <p:nvPr/>
        </p:nvCxnSpPr>
        <p:spPr>
          <a:xfrm>
            <a:off x="16916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직선 연결선 88"/>
          <p:cNvCxnSpPr/>
          <p:nvPr/>
        </p:nvCxnSpPr>
        <p:spPr>
          <a:xfrm>
            <a:off x="241176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직선 연결선 89"/>
          <p:cNvCxnSpPr/>
          <p:nvPr/>
        </p:nvCxnSpPr>
        <p:spPr>
          <a:xfrm>
            <a:off x="3203848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/>
          <p:nvPr/>
        </p:nvCxnSpPr>
        <p:spPr>
          <a:xfrm>
            <a:off x="385192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>
            <a:off x="45720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>
            <a:off x="52920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직선 연결선 93"/>
          <p:cNvCxnSpPr/>
          <p:nvPr/>
        </p:nvCxnSpPr>
        <p:spPr>
          <a:xfrm>
            <a:off x="6001851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직선 연결선 94"/>
          <p:cNvCxnSpPr/>
          <p:nvPr/>
        </p:nvCxnSpPr>
        <p:spPr>
          <a:xfrm>
            <a:off x="673224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직선 연결선 95"/>
          <p:cNvCxnSpPr/>
          <p:nvPr/>
        </p:nvCxnSpPr>
        <p:spPr>
          <a:xfrm>
            <a:off x="745232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직선 연결선 96"/>
          <p:cNvCxnSpPr/>
          <p:nvPr/>
        </p:nvCxnSpPr>
        <p:spPr>
          <a:xfrm>
            <a:off x="81724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직선 연결선 97"/>
          <p:cNvCxnSpPr/>
          <p:nvPr/>
        </p:nvCxnSpPr>
        <p:spPr>
          <a:xfrm>
            <a:off x="88924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직선 연결선 98"/>
          <p:cNvCxnSpPr/>
          <p:nvPr/>
        </p:nvCxnSpPr>
        <p:spPr>
          <a:xfrm>
            <a:off x="226159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직사각형 65"/>
          <p:cNvSpPr/>
          <p:nvPr/>
        </p:nvSpPr>
        <p:spPr>
          <a:xfrm>
            <a:off x="1115616" y="2135037"/>
            <a:ext cx="252028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ko-KR" sz="1600" b="1" dirty="0">
                <a:solidFill>
                  <a:srgbClr val="00B0F0"/>
                </a:solidFill>
                <a:ea typeface="HY신명조" panose="02030600000101010101" pitchFamily="18" charset="-127"/>
              </a:rPr>
              <a:t>KWANGJU WOMEN’S</a:t>
            </a:r>
          </a:p>
          <a:p>
            <a:pPr algn="r"/>
            <a:r>
              <a:rPr lang="en-US" altLang="ko-KR" sz="1600" b="1" dirty="0">
                <a:solidFill>
                  <a:srgbClr val="00B0F0"/>
                </a:solidFill>
                <a:ea typeface="HY신명조" panose="02030600000101010101" pitchFamily="18" charset="-127"/>
              </a:rPr>
              <a:t> UNIVERSITY</a:t>
            </a:r>
            <a:endParaRPr lang="en-US" altLang="ko-KR" sz="1400" b="1" dirty="0">
              <a:solidFill>
                <a:srgbClr val="00B0F0"/>
              </a:solidFill>
              <a:ea typeface="HY신명조" panose="02030600000101010101" pitchFamily="18" charset="-127"/>
            </a:endParaRPr>
          </a:p>
          <a:p>
            <a:pPr algn="r"/>
            <a:r>
              <a:rPr lang="en-US" altLang="ko-KR" sz="1600" b="1" dirty="0">
                <a:solidFill>
                  <a:srgbClr val="0070C0"/>
                </a:solidFill>
                <a:ea typeface="HY신명조" panose="02030600000101010101" pitchFamily="18" charset="-127"/>
              </a:rPr>
              <a:t>2021</a:t>
            </a:r>
          </a:p>
        </p:txBody>
      </p:sp>
      <p:sp>
        <p:nvSpPr>
          <p:cNvPr id="81" name="타원 80"/>
          <p:cNvSpPr/>
          <p:nvPr/>
        </p:nvSpPr>
        <p:spPr>
          <a:xfrm>
            <a:off x="226159" y="195486"/>
            <a:ext cx="216024" cy="216024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타원 81"/>
          <p:cNvSpPr/>
          <p:nvPr/>
        </p:nvSpPr>
        <p:spPr>
          <a:xfrm>
            <a:off x="8784468" y="303498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타원 82"/>
          <p:cNvSpPr/>
          <p:nvPr/>
        </p:nvSpPr>
        <p:spPr>
          <a:xfrm>
            <a:off x="8676456" y="4749369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타원 84"/>
          <p:cNvSpPr/>
          <p:nvPr/>
        </p:nvSpPr>
        <p:spPr>
          <a:xfrm>
            <a:off x="226159" y="4857381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타원 78"/>
          <p:cNvSpPr/>
          <p:nvPr/>
        </p:nvSpPr>
        <p:spPr>
          <a:xfrm>
            <a:off x="3609932" y="1087002"/>
            <a:ext cx="1117539" cy="1117539"/>
          </a:xfrm>
          <a:prstGeom prst="ellipse">
            <a:avLst/>
          </a:prstGeom>
          <a:solidFill>
            <a:srgbClr val="00B0F0">
              <a:alpha val="87000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타원 77"/>
          <p:cNvSpPr/>
          <p:nvPr/>
        </p:nvSpPr>
        <p:spPr>
          <a:xfrm>
            <a:off x="3918967" y="1094082"/>
            <a:ext cx="3033320" cy="303332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타원 79"/>
          <p:cNvSpPr/>
          <p:nvPr/>
        </p:nvSpPr>
        <p:spPr>
          <a:xfrm>
            <a:off x="6264023" y="3309045"/>
            <a:ext cx="658277" cy="658277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3321899" y="2285081"/>
            <a:ext cx="4248473" cy="494494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ko-KR" altLang="en-US" sz="2000" b="1" dirty="0">
                <a:solidFill>
                  <a:srgbClr val="FFFF00"/>
                </a:solidFill>
                <a:latin typeface="+mj-ea"/>
                <a:ea typeface="+mj-ea"/>
              </a:rPr>
              <a:t>감사합니다</a:t>
            </a:r>
            <a:r>
              <a:rPr lang="en-US" altLang="ko-KR" sz="2000" b="1" dirty="0">
                <a:solidFill>
                  <a:srgbClr val="FFFF00"/>
                </a:solidFill>
                <a:latin typeface="+mj-ea"/>
                <a:ea typeface="+mj-ea"/>
              </a:rPr>
              <a:t>.</a:t>
            </a:r>
            <a:endParaRPr lang="ko-KR" altLang="en-US" sz="2000" b="1" dirty="0">
              <a:solidFill>
                <a:srgbClr val="FFFF00"/>
              </a:solidFill>
              <a:latin typeface="+mj-ea"/>
              <a:ea typeface="+mj-ea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7172602" y="1059389"/>
            <a:ext cx="216024" cy="216024"/>
          </a:xfrm>
          <a:prstGeom prst="ellipse">
            <a:avLst/>
          </a:prstGeom>
          <a:solidFill>
            <a:srgbClr val="749BCA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7732391" y="3319251"/>
            <a:ext cx="144016" cy="144016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1423729" y="2902173"/>
            <a:ext cx="280831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2400" b="1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미용과학부</a:t>
            </a:r>
            <a:endParaRPr lang="en-US" altLang="ko-KR" sz="2400" b="1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77699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2543</TotalTime>
  <Words>2015</Words>
  <Application>Microsoft Office PowerPoint</Application>
  <PresentationFormat>화면 슬라이드 쇼(16:9)</PresentationFormat>
  <Paragraphs>424</Paragraphs>
  <Slides>32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32</vt:i4>
      </vt:variant>
    </vt:vector>
  </HeadingPairs>
  <TitlesOfParts>
    <vt:vector size="40" baseType="lpstr">
      <vt:lpstr>HY신명조</vt:lpstr>
      <vt:lpstr>宋体</vt:lpstr>
      <vt:lpstr>맑은 고딕</vt:lpstr>
      <vt:lpstr>바탕체</vt:lpstr>
      <vt:lpstr>휴먼모음T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김효정</dc:creator>
  <cp:lastModifiedBy>미용</cp:lastModifiedBy>
  <cp:revision>263</cp:revision>
  <dcterms:created xsi:type="dcterms:W3CDTF">2018-04-08T06:22:26Z</dcterms:created>
  <dcterms:modified xsi:type="dcterms:W3CDTF">2021-02-22T07:11:14Z</dcterms:modified>
</cp:coreProperties>
</file>